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5" r:id="rId4"/>
    <p:sldId id="279" r:id="rId5"/>
    <p:sldId id="280" r:id="rId6"/>
    <p:sldId id="281" r:id="rId7"/>
    <p:sldId id="282" r:id="rId8"/>
    <p:sldId id="257" r:id="rId9"/>
    <p:sldId id="259" r:id="rId10"/>
    <p:sldId id="284" r:id="rId11"/>
    <p:sldId id="260" r:id="rId12"/>
    <p:sldId id="261" r:id="rId13"/>
    <p:sldId id="262" r:id="rId14"/>
    <p:sldId id="263" r:id="rId15"/>
    <p:sldId id="264" r:id="rId16"/>
    <p:sldId id="265" r:id="rId17"/>
    <p:sldId id="274" r:id="rId18"/>
    <p:sldId id="275" r:id="rId19"/>
    <p:sldId id="276" r:id="rId20"/>
    <p:sldId id="277" r:id="rId21"/>
    <p:sldId id="272" r:id="rId22"/>
    <p:sldId id="286" r:id="rId23"/>
    <p:sldId id="266" r:id="rId24"/>
    <p:sldId id="273" r:id="rId25"/>
    <p:sldId id="267" r:id="rId26"/>
    <p:sldId id="271"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2" autoAdjust="0"/>
  </p:normalViewPr>
  <p:slideViewPr>
    <p:cSldViewPr snapToGrid="0" showGuides="1">
      <p:cViewPr>
        <p:scale>
          <a:sx n="70" d="100"/>
          <a:sy n="70" d="100"/>
        </p:scale>
        <p:origin x="1166" y="18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Maina" userId="732bc418df8410b2" providerId="LiveId" clId="{A5898112-3F0F-47F5-9FE5-237B764C5EEF}"/>
    <pc:docChg chg="undo custSel addSld delSld modSld sldOrd">
      <pc:chgData name="Francis Maina" userId="732bc418df8410b2" providerId="LiveId" clId="{A5898112-3F0F-47F5-9FE5-237B764C5EEF}" dt="2020-11-10T09:16:45.586" v="141" actId="700"/>
      <pc:docMkLst>
        <pc:docMk/>
      </pc:docMkLst>
      <pc:sldChg chg="modSp mod">
        <pc:chgData name="Francis Maina" userId="732bc418df8410b2" providerId="LiveId" clId="{A5898112-3F0F-47F5-9FE5-237B764C5EEF}" dt="2020-11-10T05:23:35.315" v="5" actId="255"/>
        <pc:sldMkLst>
          <pc:docMk/>
          <pc:sldMk cId="2062145228" sldId="260"/>
        </pc:sldMkLst>
        <pc:spChg chg="mod">
          <ac:chgData name="Francis Maina" userId="732bc418df8410b2" providerId="LiveId" clId="{A5898112-3F0F-47F5-9FE5-237B764C5EEF}" dt="2020-11-10T05:23:35.315" v="5" actId="255"/>
          <ac:spMkLst>
            <pc:docMk/>
            <pc:sldMk cId="2062145228" sldId="260"/>
            <ac:spMk id="3" creationId="{B3F05737-B29E-4C7A-90D9-8A6AD8498A57}"/>
          </ac:spMkLst>
        </pc:spChg>
      </pc:sldChg>
      <pc:sldChg chg="modSp mod">
        <pc:chgData name="Francis Maina" userId="732bc418df8410b2" providerId="LiveId" clId="{A5898112-3F0F-47F5-9FE5-237B764C5EEF}" dt="2020-11-10T07:24:22.732" v="94" actId="27636"/>
        <pc:sldMkLst>
          <pc:docMk/>
          <pc:sldMk cId="1102911428" sldId="263"/>
        </pc:sldMkLst>
        <pc:spChg chg="mod">
          <ac:chgData name="Francis Maina" userId="732bc418df8410b2" providerId="LiveId" clId="{A5898112-3F0F-47F5-9FE5-237B764C5EEF}" dt="2020-11-10T07:24:22.732" v="94" actId="27636"/>
          <ac:spMkLst>
            <pc:docMk/>
            <pc:sldMk cId="1102911428" sldId="263"/>
            <ac:spMk id="3" creationId="{FB2458FB-898C-4910-8656-0C6403B711EA}"/>
          </ac:spMkLst>
        </pc:spChg>
      </pc:sldChg>
      <pc:sldChg chg="modSp mod">
        <pc:chgData name="Francis Maina" userId="732bc418df8410b2" providerId="LiveId" clId="{A5898112-3F0F-47F5-9FE5-237B764C5EEF}" dt="2020-11-10T07:28:12.404" v="107" actId="20577"/>
        <pc:sldMkLst>
          <pc:docMk/>
          <pc:sldMk cId="1369371766" sldId="264"/>
        </pc:sldMkLst>
        <pc:spChg chg="mod">
          <ac:chgData name="Francis Maina" userId="732bc418df8410b2" providerId="LiveId" clId="{A5898112-3F0F-47F5-9FE5-237B764C5EEF}" dt="2020-11-10T07:28:12.404" v="107" actId="20577"/>
          <ac:spMkLst>
            <pc:docMk/>
            <pc:sldMk cId="1369371766" sldId="264"/>
            <ac:spMk id="3" creationId="{B5B8005D-A984-4C65-8C46-6C3CC963B119}"/>
          </ac:spMkLst>
        </pc:spChg>
      </pc:sldChg>
      <pc:sldChg chg="addSp delSp">
        <pc:chgData name="Francis Maina" userId="732bc418df8410b2" providerId="LiveId" clId="{A5898112-3F0F-47F5-9FE5-237B764C5EEF}" dt="2020-11-10T09:15:39.865" v="118"/>
        <pc:sldMkLst>
          <pc:docMk/>
          <pc:sldMk cId="2516351844" sldId="272"/>
        </pc:sldMkLst>
        <pc:picChg chg="add">
          <ac:chgData name="Francis Maina" userId="732bc418df8410b2" providerId="LiveId" clId="{A5898112-3F0F-47F5-9FE5-237B764C5EEF}" dt="2020-11-10T09:15:39.865" v="118"/>
          <ac:picMkLst>
            <pc:docMk/>
            <pc:sldMk cId="2516351844" sldId="272"/>
            <ac:picMk id="2" creationId="{A18C6B24-CAFC-4CD9-8AF4-CE296DEB69E3}"/>
          </ac:picMkLst>
        </pc:picChg>
        <pc:picChg chg="del">
          <ac:chgData name="Francis Maina" userId="732bc418df8410b2" providerId="LiveId" clId="{A5898112-3F0F-47F5-9FE5-237B764C5EEF}" dt="2020-11-10T09:15:35.021" v="117" actId="478"/>
          <ac:picMkLst>
            <pc:docMk/>
            <pc:sldMk cId="2516351844" sldId="272"/>
            <ac:picMk id="5128" creationId="{2BF4BB91-5ED3-48A7-898D-68414DF1E994}"/>
          </ac:picMkLst>
        </pc:picChg>
      </pc:sldChg>
      <pc:sldChg chg="modSp mod ord">
        <pc:chgData name="Francis Maina" userId="732bc418df8410b2" providerId="LiveId" clId="{A5898112-3F0F-47F5-9FE5-237B764C5EEF}" dt="2020-11-10T09:15:59.206" v="120"/>
        <pc:sldMkLst>
          <pc:docMk/>
          <pc:sldMk cId="3689486534" sldId="273"/>
        </pc:sldMkLst>
        <pc:spChg chg="mod">
          <ac:chgData name="Francis Maina" userId="732bc418df8410b2" providerId="LiveId" clId="{A5898112-3F0F-47F5-9FE5-237B764C5EEF}" dt="2020-11-10T07:40:50.774" v="114" actId="5793"/>
          <ac:spMkLst>
            <pc:docMk/>
            <pc:sldMk cId="3689486534" sldId="273"/>
            <ac:spMk id="3" creationId="{232D1B31-6486-4264-B40F-A308086C44A1}"/>
          </ac:spMkLst>
        </pc:spChg>
      </pc:sldChg>
      <pc:sldChg chg="modSp mod">
        <pc:chgData name="Francis Maina" userId="732bc418df8410b2" providerId="LiveId" clId="{A5898112-3F0F-47F5-9FE5-237B764C5EEF}" dt="2020-11-10T07:34:37.121" v="108" actId="20577"/>
        <pc:sldMkLst>
          <pc:docMk/>
          <pc:sldMk cId="540684335" sldId="276"/>
        </pc:sldMkLst>
        <pc:spChg chg="mod">
          <ac:chgData name="Francis Maina" userId="732bc418df8410b2" providerId="LiveId" clId="{A5898112-3F0F-47F5-9FE5-237B764C5EEF}" dt="2020-11-10T07:34:37.121" v="108" actId="20577"/>
          <ac:spMkLst>
            <pc:docMk/>
            <pc:sldMk cId="540684335" sldId="276"/>
            <ac:spMk id="3" creationId="{E2322A34-7E7A-4DA8-9364-C54ED91DC923}"/>
          </ac:spMkLst>
        </pc:spChg>
      </pc:sldChg>
      <pc:sldChg chg="modSp mod">
        <pc:chgData name="Francis Maina" userId="732bc418df8410b2" providerId="LiveId" clId="{A5898112-3F0F-47F5-9FE5-237B764C5EEF}" dt="2020-11-10T07:36:06.272" v="112" actId="20577"/>
        <pc:sldMkLst>
          <pc:docMk/>
          <pc:sldMk cId="1229223873" sldId="277"/>
        </pc:sldMkLst>
        <pc:spChg chg="mod">
          <ac:chgData name="Francis Maina" userId="732bc418df8410b2" providerId="LiveId" clId="{A5898112-3F0F-47F5-9FE5-237B764C5EEF}" dt="2020-11-10T07:36:06.272" v="112" actId="20577"/>
          <ac:spMkLst>
            <pc:docMk/>
            <pc:sldMk cId="1229223873" sldId="277"/>
            <ac:spMk id="3" creationId="{47FEACFD-D935-4E7F-99C3-15D7B2321A5F}"/>
          </ac:spMkLst>
        </pc:spChg>
      </pc:sldChg>
      <pc:sldChg chg="modSp mod">
        <pc:chgData name="Francis Maina" userId="732bc418df8410b2" providerId="LiveId" clId="{A5898112-3F0F-47F5-9FE5-237B764C5EEF}" dt="2020-11-10T06:44:57.061" v="88" actId="27636"/>
        <pc:sldMkLst>
          <pc:docMk/>
          <pc:sldMk cId="4216110009" sldId="278"/>
        </pc:sldMkLst>
        <pc:spChg chg="mod">
          <ac:chgData name="Francis Maina" userId="732bc418df8410b2" providerId="LiveId" clId="{A5898112-3F0F-47F5-9FE5-237B764C5EEF}" dt="2020-11-10T06:44:13.868" v="74" actId="255"/>
          <ac:spMkLst>
            <pc:docMk/>
            <pc:sldMk cId="4216110009" sldId="278"/>
            <ac:spMk id="2" creationId="{EA559461-E49F-438B-959B-DDC6DE317DAF}"/>
          </ac:spMkLst>
        </pc:spChg>
        <pc:spChg chg="mod">
          <ac:chgData name="Francis Maina" userId="732bc418df8410b2" providerId="LiveId" clId="{A5898112-3F0F-47F5-9FE5-237B764C5EEF}" dt="2020-11-10T06:44:57.061" v="88" actId="27636"/>
          <ac:spMkLst>
            <pc:docMk/>
            <pc:sldMk cId="4216110009" sldId="278"/>
            <ac:spMk id="3" creationId="{3A5EE2FD-5925-45B2-9623-320C9BB17361}"/>
          </ac:spMkLst>
        </pc:spChg>
      </pc:sldChg>
      <pc:sldChg chg="addSp delSp modSp new del mod">
        <pc:chgData name="Francis Maina" userId="732bc418df8410b2" providerId="LiveId" clId="{A5898112-3F0F-47F5-9FE5-237B764C5EEF}" dt="2020-11-10T05:25:30.945" v="29" actId="2696"/>
        <pc:sldMkLst>
          <pc:docMk/>
          <pc:sldMk cId="1275674480" sldId="283"/>
        </pc:sldMkLst>
        <pc:spChg chg="add del">
          <ac:chgData name="Francis Maina" userId="732bc418df8410b2" providerId="LiveId" clId="{A5898112-3F0F-47F5-9FE5-237B764C5EEF}" dt="2020-11-10T05:24:00.570" v="8" actId="22"/>
          <ac:spMkLst>
            <pc:docMk/>
            <pc:sldMk cId="1275674480" sldId="283"/>
            <ac:spMk id="3" creationId="{82CAF6EE-AC56-489A-B956-B47A9E29874D}"/>
          </ac:spMkLst>
        </pc:spChg>
        <pc:picChg chg="add del mod">
          <ac:chgData name="Francis Maina" userId="732bc418df8410b2" providerId="LiveId" clId="{A5898112-3F0F-47F5-9FE5-237B764C5EEF}" dt="2020-11-10T05:24:00.570" v="8" actId="22"/>
          <ac:picMkLst>
            <pc:docMk/>
            <pc:sldMk cId="1275674480" sldId="283"/>
            <ac:picMk id="5" creationId="{B8CF199F-AB98-4793-ABFF-7CF4CDA49627}"/>
          </ac:picMkLst>
        </pc:picChg>
      </pc:sldChg>
      <pc:sldChg chg="modSp add mod ord">
        <pc:chgData name="Francis Maina" userId="732bc418df8410b2" providerId="LiveId" clId="{A5898112-3F0F-47F5-9FE5-237B764C5EEF}" dt="2020-11-10T05:25:26.062" v="28"/>
        <pc:sldMkLst>
          <pc:docMk/>
          <pc:sldMk cId="0" sldId="284"/>
        </pc:sldMkLst>
        <pc:spChg chg="mod">
          <ac:chgData name="Francis Maina" userId="732bc418df8410b2" providerId="LiveId" clId="{A5898112-3F0F-47F5-9FE5-237B764C5EEF}" dt="2020-11-10T05:25:02.004" v="26" actId="20577"/>
          <ac:spMkLst>
            <pc:docMk/>
            <pc:sldMk cId="0" sldId="284"/>
            <ac:spMk id="9218" creationId="{6576CC2C-5A88-4184-B61D-23F8FC20B05B}"/>
          </ac:spMkLst>
        </pc:spChg>
        <pc:spChg chg="mod">
          <ac:chgData name="Francis Maina" userId="732bc418df8410b2" providerId="LiveId" clId="{A5898112-3F0F-47F5-9FE5-237B764C5EEF}" dt="2020-11-10T05:24:49.989" v="10" actId="27636"/>
          <ac:spMkLst>
            <pc:docMk/>
            <pc:sldMk cId="0" sldId="284"/>
            <ac:spMk id="9219" creationId="{9269C214-15B5-4471-95D6-5A7CEE2F35A7}"/>
          </ac:spMkLst>
        </pc:spChg>
      </pc:sldChg>
      <pc:sldChg chg="modSp new mod">
        <pc:chgData name="Francis Maina" userId="732bc418df8410b2" providerId="LiveId" clId="{A5898112-3F0F-47F5-9FE5-237B764C5EEF}" dt="2020-11-10T06:43:59.588" v="73" actId="5793"/>
        <pc:sldMkLst>
          <pc:docMk/>
          <pc:sldMk cId="3728338366" sldId="285"/>
        </pc:sldMkLst>
        <pc:spChg chg="mod">
          <ac:chgData name="Francis Maina" userId="732bc418df8410b2" providerId="LiveId" clId="{A5898112-3F0F-47F5-9FE5-237B764C5EEF}" dt="2020-11-10T06:43:59.588" v="73" actId="5793"/>
          <ac:spMkLst>
            <pc:docMk/>
            <pc:sldMk cId="3728338366" sldId="285"/>
            <ac:spMk id="2" creationId="{C7809174-775F-4215-8D01-610444C3AEB7}"/>
          </ac:spMkLst>
        </pc:spChg>
        <pc:spChg chg="mod">
          <ac:chgData name="Francis Maina" userId="732bc418df8410b2" providerId="LiveId" clId="{A5898112-3F0F-47F5-9FE5-237B764C5EEF}" dt="2020-11-10T06:43:38.117" v="32"/>
          <ac:spMkLst>
            <pc:docMk/>
            <pc:sldMk cId="3728338366" sldId="285"/>
            <ac:spMk id="3" creationId="{5811DD0A-A335-4750-B522-D121EB4345C1}"/>
          </ac:spMkLst>
        </pc:spChg>
      </pc:sldChg>
      <pc:sldChg chg="addSp delSp modSp new mod modClrScheme chgLayout">
        <pc:chgData name="Francis Maina" userId="732bc418df8410b2" providerId="LiveId" clId="{A5898112-3F0F-47F5-9FE5-237B764C5EEF}" dt="2020-11-10T09:16:45.586" v="141" actId="700"/>
        <pc:sldMkLst>
          <pc:docMk/>
          <pc:sldMk cId="2429055408" sldId="286"/>
        </pc:sldMkLst>
        <pc:spChg chg="add del mod ord">
          <ac:chgData name="Francis Maina" userId="732bc418df8410b2" providerId="LiveId" clId="{A5898112-3F0F-47F5-9FE5-237B764C5EEF}" dt="2020-11-10T09:16:45.586" v="141" actId="700"/>
          <ac:spMkLst>
            <pc:docMk/>
            <pc:sldMk cId="2429055408" sldId="286"/>
            <ac:spMk id="3" creationId="{4BDEDF09-215A-4411-A801-0BB66E05880A}"/>
          </ac:spMkLst>
        </pc:spChg>
        <pc:spChg chg="add del mod ord">
          <ac:chgData name="Francis Maina" userId="732bc418df8410b2" providerId="LiveId" clId="{A5898112-3F0F-47F5-9FE5-237B764C5EEF}" dt="2020-11-10T09:16:45.586" v="141" actId="700"/>
          <ac:spMkLst>
            <pc:docMk/>
            <pc:sldMk cId="2429055408" sldId="286"/>
            <ac:spMk id="4" creationId="{21FB2CD3-D874-41F4-B39F-18C9D56D935E}"/>
          </ac:spMkLst>
        </pc:spChg>
        <pc:picChg chg="add">
          <ac:chgData name="Francis Maina" userId="732bc418df8410b2" providerId="LiveId" clId="{A5898112-3F0F-47F5-9FE5-237B764C5EEF}" dt="2020-11-10T09:14:27.919" v="116"/>
          <ac:picMkLst>
            <pc:docMk/>
            <pc:sldMk cId="2429055408" sldId="286"/>
            <ac:picMk id="2" creationId="{9D656FED-FF8D-4FFA-B09D-FEAE94F37F80}"/>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59178"/>
            <a:ext cx="12402206" cy="697634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7069" t="4107" r="25972" b="18563"/>
          <a:stretch/>
        </p:blipFill>
        <p:spPr>
          <a:xfrm>
            <a:off x="5082989" y="220128"/>
            <a:ext cx="2026023" cy="2357718"/>
          </a:xfrm>
          <a:prstGeom prst="rect">
            <a:avLst/>
          </a:prstGeom>
        </p:spPr>
      </p:pic>
      <p:sp>
        <p:nvSpPr>
          <p:cNvPr id="2" name="Title 1"/>
          <p:cNvSpPr>
            <a:spLocks noGrp="1"/>
          </p:cNvSpPr>
          <p:nvPr>
            <p:ph type="ctrTitle" hasCustomPrompt="1"/>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dirty="0"/>
              <a:t>Event Tittle:....................................</a:t>
            </a:r>
          </a:p>
        </p:txBody>
      </p:sp>
      <p:sp>
        <p:nvSpPr>
          <p:cNvPr id="3" name="Subtitle 2"/>
          <p:cNvSpPr>
            <a:spLocks noGrp="1"/>
          </p:cNvSpPr>
          <p:nvPr>
            <p:ph type="subTitle" idx="1" hasCustomPrompt="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Date:............................</a:t>
            </a:r>
          </a:p>
        </p:txBody>
      </p:sp>
      <p:sp>
        <p:nvSpPr>
          <p:cNvPr id="4" name="Date Placeholder 3"/>
          <p:cNvSpPr>
            <a:spLocks noGrp="1"/>
          </p:cNvSpPr>
          <p:nvPr>
            <p:ph type="dt" sz="half" idx="10"/>
          </p:nvPr>
        </p:nvSpPr>
        <p:spPr/>
        <p:txBody>
          <a:bodyPr/>
          <a:lstStyle/>
          <a:p>
            <a:fld id="{61A03ED8-158B-4186-A037-E378B2EF1E08}"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14176" y="6244799"/>
            <a:ext cx="576974" cy="572823"/>
          </a:xfrm>
          <a:prstGeom prst="rect">
            <a:avLst/>
          </a:prstGeom>
        </p:spPr>
      </p:pic>
      <p:sp>
        <p:nvSpPr>
          <p:cNvPr id="14" name="Title 1"/>
          <p:cNvSpPr txBox="1">
            <a:spLocks/>
          </p:cNvSpPr>
          <p:nvPr userDrawn="1"/>
        </p:nvSpPr>
        <p:spPr>
          <a:xfrm>
            <a:off x="8639982" y="6495536"/>
            <a:ext cx="2243667" cy="3264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i="1" dirty="0">
                <a:latin typeface="Times New Roman" panose="02020603050405020304" pitchFamily="18" charset="0"/>
                <a:cs typeface="Times New Roman" panose="02020603050405020304" pitchFamily="18" charset="0"/>
              </a:rPr>
              <a:t>ISO 9001:2015 Certified by</a:t>
            </a:r>
          </a:p>
        </p:txBody>
      </p:sp>
      <p:sp>
        <p:nvSpPr>
          <p:cNvPr id="15" name="Title Placeholder 1"/>
          <p:cNvSpPr txBox="1">
            <a:spLocks/>
          </p:cNvSpPr>
          <p:nvPr userDrawn="1"/>
        </p:nvSpPr>
        <p:spPr>
          <a:xfrm>
            <a:off x="4038600" y="6429752"/>
            <a:ext cx="2768599" cy="51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a:t>Training for Better Health</a:t>
            </a:r>
            <a:r>
              <a:rPr lang="en-US" sz="1800" i="1" baseline="0" dirty="0"/>
              <a:t> </a:t>
            </a:r>
            <a:endParaRPr lang="en-US" sz="1800" i="1" dirty="0"/>
          </a:p>
        </p:txBody>
      </p:sp>
      <p:sp>
        <p:nvSpPr>
          <p:cNvPr id="16" name="Title Placeholder 1"/>
          <p:cNvSpPr txBox="1">
            <a:spLocks/>
          </p:cNvSpPr>
          <p:nvPr userDrawn="1"/>
        </p:nvSpPr>
        <p:spPr>
          <a:xfrm>
            <a:off x="1244088" y="6081295"/>
            <a:ext cx="8789894" cy="5073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Times New Roman" panose="02020603050405020304" pitchFamily="18" charset="0"/>
                <a:cs typeface="Times New Roman" panose="02020603050405020304" pitchFamily="18" charset="0"/>
              </a:rPr>
              <a:t>KENYA MEDICAL TRAINING COLLEGE</a:t>
            </a:r>
          </a:p>
        </p:txBody>
      </p:sp>
      <p:sp>
        <p:nvSpPr>
          <p:cNvPr id="17" name="Title Placeholder 1"/>
          <p:cNvSpPr txBox="1">
            <a:spLocks/>
          </p:cNvSpPr>
          <p:nvPr userDrawn="1"/>
        </p:nvSpPr>
        <p:spPr>
          <a:xfrm>
            <a:off x="1701053" y="2633904"/>
            <a:ext cx="8789894" cy="507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6D1827"/>
                </a:solidFill>
                <a:latin typeface="Maiandra GD" panose="020E0502030308020204" pitchFamily="34" charset="0"/>
                <a:cs typeface="Times New Roman" panose="02020603050405020304" pitchFamily="18" charset="0"/>
              </a:rPr>
              <a:t>KMTC MAKUENI CAMPUS</a:t>
            </a:r>
          </a:p>
        </p:txBody>
      </p:sp>
    </p:spTree>
    <p:extLst>
      <p:ext uri="{BB962C8B-B14F-4D97-AF65-F5344CB8AC3E}">
        <p14:creationId xmlns:p14="http://schemas.microsoft.com/office/powerpoint/2010/main" val="89650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03ED8-158B-4186-A037-E378B2EF1E08}"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21373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03ED8-158B-4186-A037-E378B2EF1E08}"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13419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03ED8-158B-4186-A037-E378B2EF1E08}"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14315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03ED8-158B-4186-A037-E378B2EF1E08}"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72440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A03ED8-158B-4186-A037-E378B2EF1E08}"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22498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A03ED8-158B-4186-A037-E378B2EF1E08}"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98849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A03ED8-158B-4186-A037-E378B2EF1E08}"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41776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03ED8-158B-4186-A037-E378B2EF1E08}"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303112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03ED8-158B-4186-A037-E378B2EF1E08}"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347347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03ED8-158B-4186-A037-E378B2EF1E08}"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54243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 y="0"/>
            <a:ext cx="12286503" cy="691126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03ED8-158B-4186-A037-E378B2EF1E08}"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77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D17CE-3FC7-4894-B4FC-F9EB51F2E0DE}" type="slidenum">
              <a:rPr lang="en-US" smtClean="0"/>
              <a:t>‹#›</a:t>
            </a:fld>
            <a:endParaRPr lang="en-US"/>
          </a:p>
        </p:txBody>
      </p:sp>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spTree>
    <p:extLst>
      <p:ext uri="{BB962C8B-B14F-4D97-AF65-F5344CB8AC3E}">
        <p14:creationId xmlns:p14="http://schemas.microsoft.com/office/powerpoint/2010/main" val="144311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312" y="3093249"/>
            <a:ext cx="11461376" cy="950023"/>
          </a:xfrm>
        </p:spPr>
        <p:txBody>
          <a:bodyPr>
            <a:normAutofit/>
          </a:bodyPr>
          <a:lstStyle/>
          <a:p>
            <a:r>
              <a:rPr lang="en-US" dirty="0"/>
              <a:t>Biochemistry lesson</a:t>
            </a:r>
          </a:p>
        </p:txBody>
      </p:sp>
      <p:sp>
        <p:nvSpPr>
          <p:cNvPr id="3" name="Subtitle 2"/>
          <p:cNvSpPr>
            <a:spLocks noGrp="1"/>
          </p:cNvSpPr>
          <p:nvPr>
            <p:ph type="subTitle" idx="1"/>
          </p:nvPr>
        </p:nvSpPr>
        <p:spPr/>
        <p:txBody>
          <a:bodyPr/>
          <a:lstStyle/>
          <a:p>
            <a:r>
              <a:rPr lang="en-US" dirty="0"/>
              <a:t>Presenter: F. Waweru             Date: 10/11/2020</a:t>
            </a:r>
          </a:p>
        </p:txBody>
      </p:sp>
    </p:spTree>
    <p:extLst>
      <p:ext uri="{BB962C8B-B14F-4D97-AF65-F5344CB8AC3E}">
        <p14:creationId xmlns:p14="http://schemas.microsoft.com/office/powerpoint/2010/main" val="18914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76CC2C-5A88-4184-B61D-23F8FC20B05B}"/>
              </a:ext>
            </a:extLst>
          </p:cNvPr>
          <p:cNvSpPr>
            <a:spLocks noGrp="1" noChangeArrowheads="1"/>
          </p:cNvSpPr>
          <p:nvPr>
            <p:ph type="title"/>
          </p:nvPr>
        </p:nvSpPr>
        <p:spPr>
          <a:xfrm>
            <a:off x="2209800" y="304800"/>
            <a:ext cx="7772400" cy="533400"/>
          </a:xfrm>
        </p:spPr>
        <p:txBody>
          <a:bodyPr/>
          <a:lstStyle/>
          <a:p>
            <a:r>
              <a:rPr lang="en-US" altLang="en-US" sz="3200" dirty="0"/>
              <a:t>Transamination cont’d…</a:t>
            </a:r>
          </a:p>
        </p:txBody>
      </p:sp>
      <p:sp>
        <p:nvSpPr>
          <p:cNvPr id="9219" name="Rectangle 3">
            <a:extLst>
              <a:ext uri="{FF2B5EF4-FFF2-40B4-BE49-F238E27FC236}">
                <a16:creationId xmlns:a16="http://schemas.microsoft.com/office/drawing/2014/main" id="{9269C214-15B5-4471-95D6-5A7CEE2F35A7}"/>
              </a:ext>
            </a:extLst>
          </p:cNvPr>
          <p:cNvSpPr>
            <a:spLocks noGrp="1" noChangeArrowheads="1"/>
          </p:cNvSpPr>
          <p:nvPr>
            <p:ph type="body" idx="1"/>
          </p:nvPr>
        </p:nvSpPr>
        <p:spPr>
          <a:xfrm>
            <a:off x="2133600" y="838200"/>
            <a:ext cx="7772400" cy="457200"/>
          </a:xfrm>
        </p:spPr>
        <p:txBody>
          <a:bodyPr>
            <a:normAutofit lnSpcReduction="10000"/>
          </a:bodyPr>
          <a:lstStyle/>
          <a:p>
            <a:endParaRPr lang="en-US" altLang="en-US"/>
          </a:p>
        </p:txBody>
      </p:sp>
      <p:pic>
        <p:nvPicPr>
          <p:cNvPr id="9221" name="Picture 5">
            <a:extLst>
              <a:ext uri="{FF2B5EF4-FFF2-40B4-BE49-F238E27FC236}">
                <a16:creationId xmlns:a16="http://schemas.microsoft.com/office/drawing/2014/main" id="{3A5C1AD3-691C-4F91-9846-6AAABD2D0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1"/>
            <a:ext cx="85344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9DF4-3E0A-47E4-A68B-B95558CC3950}"/>
              </a:ext>
            </a:extLst>
          </p:cNvPr>
          <p:cNvSpPr>
            <a:spLocks noGrp="1"/>
          </p:cNvSpPr>
          <p:nvPr>
            <p:ph type="title"/>
          </p:nvPr>
        </p:nvSpPr>
        <p:spPr/>
        <p:txBody>
          <a:bodyPr/>
          <a:lstStyle/>
          <a:p>
            <a:r>
              <a:rPr lang="en-US" dirty="0"/>
              <a:t>Oxidative deamination </a:t>
            </a:r>
          </a:p>
        </p:txBody>
      </p:sp>
      <p:sp>
        <p:nvSpPr>
          <p:cNvPr id="3" name="Content Placeholder 2">
            <a:extLst>
              <a:ext uri="{FF2B5EF4-FFF2-40B4-BE49-F238E27FC236}">
                <a16:creationId xmlns:a16="http://schemas.microsoft.com/office/drawing/2014/main" id="{B3F05737-B29E-4C7A-90D9-8A6AD8498A57}"/>
              </a:ext>
            </a:extLst>
          </p:cNvPr>
          <p:cNvSpPr>
            <a:spLocks noGrp="1"/>
          </p:cNvSpPr>
          <p:nvPr>
            <p:ph idx="1"/>
          </p:nvPr>
        </p:nvSpPr>
        <p:spPr/>
        <p:txBody>
          <a:bodyPr>
            <a:normAutofit fontScale="77500" lnSpcReduction="20000"/>
          </a:bodyPr>
          <a:lstStyle/>
          <a:p>
            <a:pPr marL="0" marR="0" algn="just">
              <a:lnSpc>
                <a:spcPct val="115000"/>
              </a:lnSpc>
              <a:spcBef>
                <a:spcPts val="0"/>
              </a:spcBef>
              <a:spcAft>
                <a:spcPts val="0"/>
              </a:spcAft>
            </a:pPr>
            <a:r>
              <a:rPr lang="en-US" sz="2400" b="1" dirty="0">
                <a:effectLst/>
                <a:latin typeface="Arial" panose="020B0604020202020204" pitchFamily="34" charset="0"/>
                <a:ea typeface="Calibri" panose="020F0502020204030204" pitchFamily="34" charset="0"/>
                <a:cs typeface="Arial" panose="020B0604020202020204" pitchFamily="34" charset="0"/>
              </a:rPr>
              <a:t>Oxidative deamination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Involves the oxidative removal of the amino group from glutamate by the enzyme glutamate dehydrogenase </a:t>
            </a: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This reaction regenerates </a:t>
            </a:r>
            <a:r>
              <a:rPr lang="en-US" sz="2400" b="1" dirty="0">
                <a:effectLst/>
                <a:latin typeface="Arial" panose="020B0604020202020204" pitchFamily="34" charset="0"/>
                <a:ea typeface="Calibri" panose="020F0502020204030204" pitchFamily="34" charset="0"/>
                <a:cs typeface="Arial" panose="020B0604020202020204" pitchFamily="34" charset="0"/>
              </a:rPr>
              <a:t>α-ketoglutarate</a:t>
            </a:r>
            <a:r>
              <a:rPr lang="en-US" sz="2400" dirty="0">
                <a:effectLst/>
                <a:latin typeface="Arial" panose="020B0604020202020204" pitchFamily="34" charset="0"/>
                <a:ea typeface="Calibri" panose="020F0502020204030204" pitchFamily="34" charset="0"/>
                <a:cs typeface="Arial" panose="020B0604020202020204" pitchFamily="34" charset="0"/>
              </a:rPr>
              <a:t> and the </a:t>
            </a:r>
            <a:r>
              <a:rPr lang="en-US" sz="2400" b="1" dirty="0">
                <a:effectLst/>
                <a:latin typeface="Arial" panose="020B0604020202020204" pitchFamily="34" charset="0"/>
                <a:ea typeface="Calibri" panose="020F0502020204030204" pitchFamily="34" charset="0"/>
                <a:cs typeface="Arial" panose="020B0604020202020204" pitchFamily="34" charset="0"/>
              </a:rPr>
              <a:t>second product is ammonium ion (NH</a:t>
            </a:r>
            <a:r>
              <a:rPr lang="en-US" sz="2400" b="1" baseline="-25000" dirty="0">
                <a:effectLst/>
                <a:latin typeface="Arial" panose="020B0604020202020204" pitchFamily="34" charset="0"/>
                <a:ea typeface="Calibri" panose="020F0502020204030204" pitchFamily="34" charset="0"/>
                <a:cs typeface="Arial" panose="020B0604020202020204" pitchFamily="34" charset="0"/>
              </a:rPr>
              <a:t>4</a:t>
            </a:r>
            <a:r>
              <a:rPr lang="en-US" sz="2400" b="1" baseline="30000" dirty="0">
                <a:effectLst/>
                <a:latin typeface="Arial" panose="020B0604020202020204" pitchFamily="34" charset="0"/>
                <a:ea typeface="Calibri" panose="020F0502020204030204" pitchFamily="34" charset="0"/>
                <a:cs typeface="Arial" panose="020B0604020202020204" pitchFamily="34" charset="0"/>
              </a:rPr>
              <a:t>+</a:t>
            </a:r>
            <a:r>
              <a:rPr lang="en-US" sz="2400" b="1" dirty="0">
                <a:effectLst/>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The reaction requires </a:t>
            </a:r>
            <a:r>
              <a:rPr lang="en-US" sz="2400" b="1" dirty="0">
                <a:effectLst/>
                <a:latin typeface="Arial" panose="020B0604020202020204" pitchFamily="34" charset="0"/>
                <a:ea typeface="Calibri" panose="020F0502020204030204" pitchFamily="34" charset="0"/>
                <a:cs typeface="Arial" panose="020B0604020202020204" pitchFamily="34" charset="0"/>
              </a:rPr>
              <a:t>NAD</a:t>
            </a:r>
            <a:r>
              <a:rPr lang="en-US" sz="2400" b="1" baseline="30000" dirty="0">
                <a:effectLst/>
                <a:latin typeface="Arial" panose="020B0604020202020204" pitchFamily="34" charset="0"/>
                <a:ea typeface="Calibri" panose="020F0502020204030204" pitchFamily="34" charset="0"/>
                <a:cs typeface="Arial" panose="020B0604020202020204" pitchFamily="34" charset="0"/>
              </a:rPr>
              <a:t>+</a:t>
            </a:r>
            <a:r>
              <a:rPr lang="en-US" sz="2400" b="1" dirty="0">
                <a:effectLst/>
                <a:latin typeface="Arial" panose="020B0604020202020204" pitchFamily="34" charset="0"/>
                <a:ea typeface="Calibri" panose="020F0502020204030204" pitchFamily="34" charset="0"/>
                <a:cs typeface="Arial" panose="020B0604020202020204" pitchFamily="34" charset="0"/>
              </a:rPr>
              <a:t> or NADP</a:t>
            </a:r>
            <a:r>
              <a:rPr lang="en-US" sz="2400" b="1" baseline="30000" dirty="0">
                <a:effectLst/>
                <a:latin typeface="Arial" panose="020B0604020202020204" pitchFamily="34" charset="0"/>
                <a:ea typeface="Calibri" panose="020F0502020204030204" pitchFamily="34" charset="0"/>
                <a:cs typeface="Arial" panose="020B0604020202020204" pitchFamily="34" charset="0"/>
              </a:rPr>
              <a:t>+</a:t>
            </a:r>
            <a:r>
              <a:rPr lang="en-US" sz="2400" dirty="0">
                <a:effectLst/>
                <a:latin typeface="Arial" panose="020B0604020202020204" pitchFamily="34" charset="0"/>
                <a:ea typeface="Calibri" panose="020F0502020204030204" pitchFamily="34" charset="0"/>
                <a:cs typeface="Arial" panose="020B0604020202020204" pitchFamily="34" charset="0"/>
              </a:rPr>
              <a:t> as oxidizing agents and it regenerates </a:t>
            </a:r>
            <a:r>
              <a:rPr lang="en-US" sz="2400" b="1" dirty="0">
                <a:effectLst/>
                <a:latin typeface="Arial" panose="020B0604020202020204" pitchFamily="34" charset="0"/>
                <a:ea typeface="Calibri" panose="020F0502020204030204" pitchFamily="34" charset="0"/>
                <a:cs typeface="Arial" panose="020B0604020202020204" pitchFamily="34" charset="0"/>
              </a:rPr>
              <a:t>α-ketoglutarate</a:t>
            </a:r>
            <a:r>
              <a:rPr lang="en-US" sz="2400" dirty="0">
                <a:effectLst/>
                <a:latin typeface="Arial" panose="020B0604020202020204" pitchFamily="34" charset="0"/>
                <a:ea typeface="Calibri" panose="020F0502020204030204" pitchFamily="34" charset="0"/>
                <a:cs typeface="Arial" panose="020B0604020202020204" pitchFamily="34" charset="0"/>
              </a:rPr>
              <a:t> for additional transamination reactions. </a:t>
            </a: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The </a:t>
            </a:r>
            <a:r>
              <a:rPr lang="en-US" sz="2400" b="1" dirty="0">
                <a:effectLst/>
                <a:latin typeface="Arial" panose="020B0604020202020204" pitchFamily="34" charset="0"/>
                <a:ea typeface="Calibri" panose="020F0502020204030204" pitchFamily="34" charset="0"/>
                <a:cs typeface="Arial" panose="020B0604020202020204" pitchFamily="34" charset="0"/>
              </a:rPr>
              <a:t>ammonium ion</a:t>
            </a:r>
            <a:r>
              <a:rPr lang="en-US" sz="2400" dirty="0">
                <a:effectLst/>
                <a:latin typeface="Arial" panose="020B0604020202020204" pitchFamily="34" charset="0"/>
                <a:ea typeface="Calibri" panose="020F0502020204030204" pitchFamily="34" charset="0"/>
                <a:cs typeface="Arial" panose="020B0604020202020204" pitchFamily="34" charset="0"/>
              </a:rPr>
              <a:t> is then converted to</a:t>
            </a:r>
            <a:r>
              <a:rPr lang="en-US" sz="2400" b="1" dirty="0">
                <a:effectLst/>
                <a:latin typeface="Arial" panose="020B0604020202020204" pitchFamily="34" charset="0"/>
                <a:ea typeface="Calibri" panose="020F0502020204030204" pitchFamily="34" charset="0"/>
                <a:cs typeface="Arial" panose="020B0604020202020204" pitchFamily="34" charset="0"/>
              </a:rPr>
              <a:t> urea</a:t>
            </a:r>
            <a:r>
              <a:rPr lang="en-US" sz="2400" dirty="0">
                <a:effectLst/>
                <a:latin typeface="Arial" panose="020B0604020202020204" pitchFamily="34" charset="0"/>
                <a:ea typeface="Calibri" panose="020F0502020204030204" pitchFamily="34" charset="0"/>
                <a:cs typeface="Arial" panose="020B0604020202020204" pitchFamily="34" charset="0"/>
              </a:rPr>
              <a:t> and </a:t>
            </a:r>
            <a:r>
              <a:rPr lang="en-US" sz="2400" b="1" dirty="0">
                <a:effectLst/>
                <a:latin typeface="Arial" panose="020B0604020202020204" pitchFamily="34" charset="0"/>
                <a:ea typeface="Calibri" panose="020F0502020204030204" pitchFamily="34" charset="0"/>
                <a:cs typeface="Arial" panose="020B0604020202020204" pitchFamily="34" charset="0"/>
              </a:rPr>
              <a:t>excreted</a:t>
            </a:r>
            <a:r>
              <a:rPr lang="en-US" sz="2400" dirty="0">
                <a:effectLst/>
                <a:latin typeface="Arial" panose="020B0604020202020204" pitchFamily="34" charset="0"/>
                <a:ea typeface="Calibri" panose="020F0502020204030204" pitchFamily="34" charset="0"/>
                <a:cs typeface="Arial" panose="020B0604020202020204" pitchFamily="34" charset="0"/>
              </a:rPr>
              <a:t> through the </a:t>
            </a:r>
            <a:r>
              <a:rPr lang="en-US" sz="2400" b="1" dirty="0">
                <a:effectLst/>
                <a:latin typeface="Arial" panose="020B0604020202020204" pitchFamily="34" charset="0"/>
                <a:ea typeface="Calibri" panose="020F0502020204030204" pitchFamily="34" charset="0"/>
                <a:cs typeface="Arial" panose="020B0604020202020204" pitchFamily="34" charset="0"/>
              </a:rPr>
              <a:t>urea cycle</a:t>
            </a:r>
            <a:r>
              <a:rPr lang="en-US" sz="24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algn="l"/>
            <a:r>
              <a:rPr lang="en-US" sz="2600" b="0" i="0" dirty="0">
                <a:solidFill>
                  <a:srgbClr val="000000"/>
                </a:solidFill>
                <a:effectLst/>
                <a:latin typeface="Arial" panose="020B0604020202020204" pitchFamily="34" charset="0"/>
                <a:cs typeface="Arial" panose="020B0604020202020204" pitchFamily="34" charset="0"/>
              </a:rPr>
              <a:t>During </a:t>
            </a:r>
            <a:r>
              <a:rPr lang="en-US" sz="2600" b="1" i="0" dirty="0">
                <a:solidFill>
                  <a:srgbClr val="000000"/>
                </a:solidFill>
                <a:effectLst/>
                <a:latin typeface="Arial" panose="020B0604020202020204" pitchFamily="34" charset="0"/>
                <a:cs typeface="Arial" panose="020B0604020202020204" pitchFamily="34" charset="0"/>
              </a:rPr>
              <a:t>oxidative deamination</a:t>
            </a:r>
            <a:r>
              <a:rPr lang="en-US" sz="2600" b="0" i="0" dirty="0">
                <a:solidFill>
                  <a:srgbClr val="000000"/>
                </a:solidFill>
                <a:effectLst/>
                <a:latin typeface="Arial" panose="020B0604020202020204" pitchFamily="34" charset="0"/>
                <a:cs typeface="Arial" panose="020B0604020202020204" pitchFamily="34" charset="0"/>
              </a:rPr>
              <a:t>, an amino acid is converted into the corresponding keto acid by the removal of the amine functional group as ammonia and the amine functional group is replaced by the ketone group. The ammonia eventually goes into the urea cycle.</a:t>
            </a:r>
          </a:p>
          <a:p>
            <a:pPr algn="l"/>
            <a:endParaRPr lang="en-US" sz="2600" b="0" i="0" dirty="0">
              <a:solidFill>
                <a:srgbClr val="000000"/>
              </a:solidFill>
              <a:effectLst/>
              <a:latin typeface="Arial" panose="020B0604020202020204" pitchFamily="34" charset="0"/>
              <a:cs typeface="Arial" panose="020B0604020202020204" pitchFamily="34" charset="0"/>
            </a:endParaRPr>
          </a:p>
          <a:p>
            <a:pPr algn="l"/>
            <a:r>
              <a:rPr lang="en-US" sz="2600" b="0" i="0" dirty="0">
                <a:solidFill>
                  <a:srgbClr val="000000"/>
                </a:solidFill>
                <a:effectLst/>
                <a:latin typeface="Arial" panose="020B0604020202020204" pitchFamily="34" charset="0"/>
                <a:cs typeface="Arial" panose="020B0604020202020204" pitchFamily="34" charset="0"/>
              </a:rPr>
              <a:t>Oxidative deamination occurs primarily on glutamic acid because glutamic acid was the end product of many transamination reactions</a:t>
            </a:r>
          </a:p>
          <a:p>
            <a:pPr marL="342900" marR="0" lvl="0" indent="-342900" algn="just">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6214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9816-95E3-430B-901F-1EF915F07588}"/>
              </a:ext>
            </a:extLst>
          </p:cNvPr>
          <p:cNvSpPr>
            <a:spLocks noGrp="1"/>
          </p:cNvSpPr>
          <p:nvPr>
            <p:ph type="title"/>
          </p:nvPr>
        </p:nvSpPr>
        <p:spPr>
          <a:xfrm>
            <a:off x="838200" y="365125"/>
            <a:ext cx="10515600" cy="796925"/>
          </a:xfrm>
        </p:spPr>
        <p:txBody>
          <a:bodyPr/>
          <a:lstStyle/>
          <a:p>
            <a:r>
              <a:rPr lang="en-US" dirty="0"/>
              <a:t>Oxidative Deamination </a:t>
            </a:r>
          </a:p>
        </p:txBody>
      </p:sp>
      <p:pic>
        <p:nvPicPr>
          <p:cNvPr id="2050" name="Picture 2">
            <a:extLst>
              <a:ext uri="{FF2B5EF4-FFF2-40B4-BE49-F238E27FC236}">
                <a16:creationId xmlns:a16="http://schemas.microsoft.com/office/drawing/2014/main" id="{7AC0B452-F573-4417-9BB7-EE69BA7AB3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371601"/>
            <a:ext cx="8077200" cy="512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4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378A-1B96-437D-A75E-3088363F557E}"/>
              </a:ext>
            </a:extLst>
          </p:cNvPr>
          <p:cNvSpPr>
            <a:spLocks noGrp="1"/>
          </p:cNvSpPr>
          <p:nvPr>
            <p:ph type="title"/>
          </p:nvPr>
        </p:nvSpPr>
        <p:spPr/>
        <p:txBody>
          <a:bodyPr/>
          <a:lstStyle/>
          <a:p>
            <a:r>
              <a:rPr lang="en-US" dirty="0"/>
              <a:t>Oxidative  deamination cont’d</a:t>
            </a:r>
          </a:p>
        </p:txBody>
      </p:sp>
      <p:pic>
        <p:nvPicPr>
          <p:cNvPr id="3074" name="Picture 2" descr="Oxidative deamination - YouTube">
            <a:extLst>
              <a:ext uri="{FF2B5EF4-FFF2-40B4-BE49-F238E27FC236}">
                <a16:creationId xmlns:a16="http://schemas.microsoft.com/office/drawing/2014/main" id="{7C1E942E-9B40-4D29-89D6-44F93DEA6A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50" y="1447801"/>
            <a:ext cx="10382250" cy="504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8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AD74-4819-4DE9-BB92-9EDB4FAE3AFB}"/>
              </a:ext>
            </a:extLst>
          </p:cNvPr>
          <p:cNvSpPr>
            <a:spLocks noGrp="1"/>
          </p:cNvSpPr>
          <p:nvPr>
            <p:ph type="title"/>
          </p:nvPr>
        </p:nvSpPr>
        <p:spPr/>
        <p:txBody>
          <a:bodyPr>
            <a:normAutofit fontScale="90000"/>
          </a:bodyPr>
          <a:lstStyle/>
          <a:p>
            <a:r>
              <a:rPr lang="en-US" sz="1800" b="1" dirty="0">
                <a:effectLst/>
                <a:latin typeface="Arial" panose="020B0604020202020204" pitchFamily="34" charset="0"/>
                <a:ea typeface="Calibri" panose="020F0502020204030204" pitchFamily="34" charset="0"/>
              </a:rPr>
              <a:t> </a:t>
            </a:r>
            <a:br>
              <a:rPr lang="en-US" sz="1800" b="1" dirty="0">
                <a:effectLst/>
                <a:latin typeface="Arial" panose="020B0604020202020204" pitchFamily="34" charset="0"/>
                <a:ea typeface="Calibri" panose="020F0502020204030204" pitchFamily="34" charset="0"/>
              </a:rPr>
            </a:br>
            <a:r>
              <a:rPr lang="en-US" sz="1800" b="1" dirty="0">
                <a:effectLst/>
                <a:latin typeface="Arial" panose="020B0604020202020204" pitchFamily="34" charset="0"/>
                <a:ea typeface="Calibri" panose="020F0502020204030204" pitchFamily="34" charset="0"/>
              </a:rPr>
              <a:t>                                     </a:t>
            </a:r>
            <a:r>
              <a:rPr lang="en-US" sz="3100" b="1" dirty="0">
                <a:effectLst/>
                <a:latin typeface="Arial" panose="020B0604020202020204" pitchFamily="34" charset="0"/>
                <a:ea typeface="Calibri" panose="020F0502020204030204" pitchFamily="34" charset="0"/>
              </a:rPr>
              <a:t>Glucose Alanine Cycle </a:t>
            </a:r>
            <a:br>
              <a:rPr lang="en-US" sz="18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FB2458FB-898C-4910-8656-0C6403B711EA}"/>
              </a:ext>
            </a:extLst>
          </p:cNvPr>
          <p:cNvSpPr>
            <a:spLocks noGrp="1"/>
          </p:cNvSpPr>
          <p:nvPr>
            <p:ph idx="1"/>
          </p:nvPr>
        </p:nvSpPr>
        <p:spPr/>
        <p:txBody>
          <a:bodyPr>
            <a:normAutofit fontScale="92500"/>
          </a:bodyPr>
          <a:lstStyle/>
          <a:p>
            <a:pPr marL="0" marR="0" algn="just">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rPr>
              <a:t>Used as a </a:t>
            </a:r>
            <a:r>
              <a:rPr lang="en-US" sz="2400" b="1" dirty="0">
                <a:effectLst/>
                <a:latin typeface="Arial" panose="020B0604020202020204" pitchFamily="34" charset="0"/>
                <a:ea typeface="Calibri" panose="020F0502020204030204" pitchFamily="34" charset="0"/>
              </a:rPr>
              <a:t>mechanism for skeletal muscles to eliminate nitrogen </a:t>
            </a:r>
            <a:r>
              <a:rPr lang="en-US" sz="2400" dirty="0">
                <a:effectLst/>
                <a:latin typeface="Arial" panose="020B0604020202020204" pitchFamily="34" charset="0"/>
                <a:ea typeface="Calibri" panose="020F0502020204030204" pitchFamily="34" charset="0"/>
              </a:rPr>
              <a:t>and</a:t>
            </a:r>
            <a:r>
              <a:rPr lang="en-US" sz="2400" b="1" dirty="0">
                <a:effectLst/>
                <a:latin typeface="Arial" panose="020B0604020202020204" pitchFamily="34" charset="0"/>
                <a:ea typeface="Calibri" panose="020F0502020204030204" pitchFamily="34" charset="0"/>
              </a:rPr>
              <a:t> to replenish energy supply</a:t>
            </a:r>
            <a:r>
              <a:rPr lang="en-US" sz="2400" dirty="0">
                <a:effectLst/>
                <a:latin typeface="Arial" panose="020B0604020202020204" pitchFamily="34" charset="0"/>
                <a:ea typeface="Calibri" panose="020F0502020204030204" pitchFamily="34" charset="0"/>
              </a:rPr>
              <a:t> </a:t>
            </a:r>
          </a:p>
          <a:p>
            <a:pPr marL="0" marR="0" algn="just">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The </a:t>
            </a:r>
            <a:r>
              <a:rPr lang="en-US" sz="2400" b="1" dirty="0">
                <a:effectLst/>
                <a:latin typeface="Arial" panose="020B0604020202020204" pitchFamily="34" charset="0"/>
                <a:ea typeface="Calibri" panose="020F0502020204030204" pitchFamily="34" charset="0"/>
              </a:rPr>
              <a:t>major function</a:t>
            </a:r>
            <a:r>
              <a:rPr lang="en-US" sz="2400" dirty="0">
                <a:effectLst/>
                <a:latin typeface="Arial" panose="020B0604020202020204" pitchFamily="34" charset="0"/>
                <a:ea typeface="Calibri" panose="020F0502020204030204" pitchFamily="34" charset="0"/>
              </a:rPr>
              <a:t> of the glucose-alanine cycle is to </a:t>
            </a:r>
            <a:r>
              <a:rPr lang="en-US" sz="2400" b="1" dirty="0">
                <a:effectLst/>
                <a:latin typeface="Arial" panose="020B0604020202020204" pitchFamily="34" charset="0"/>
                <a:ea typeface="Calibri" panose="020F0502020204030204" pitchFamily="34" charset="0"/>
              </a:rPr>
              <a:t>allow non-hepatic tissues to deliver the amino portion</a:t>
            </a:r>
            <a:r>
              <a:rPr lang="en-US" sz="2400" dirty="0">
                <a:effectLst/>
                <a:latin typeface="Arial" panose="020B0604020202020204" pitchFamily="34" charset="0"/>
                <a:ea typeface="Calibri" panose="020F0502020204030204" pitchFamily="34" charset="0"/>
              </a:rPr>
              <a:t> of catabolized amino acids </a:t>
            </a:r>
            <a:r>
              <a:rPr lang="en-US" sz="2400" b="1" dirty="0">
                <a:effectLst/>
                <a:latin typeface="Arial" panose="020B0604020202020204" pitchFamily="34" charset="0"/>
                <a:ea typeface="Calibri" panose="020F0502020204030204" pitchFamily="34" charset="0"/>
              </a:rPr>
              <a:t>to the liver</a:t>
            </a:r>
            <a:r>
              <a:rPr lang="en-US" sz="2400" dirty="0">
                <a:effectLst/>
                <a:latin typeface="Arial" panose="020B0604020202020204" pitchFamily="34" charset="0"/>
                <a:ea typeface="Calibri" panose="020F0502020204030204" pitchFamily="34" charset="0"/>
              </a:rPr>
              <a:t> for </a:t>
            </a:r>
            <a:r>
              <a:rPr lang="en-US" sz="2400" b="1" dirty="0">
                <a:effectLst/>
                <a:latin typeface="Arial" panose="020B0604020202020204" pitchFamily="34" charset="0"/>
                <a:ea typeface="Calibri" panose="020F0502020204030204" pitchFamily="34" charset="0"/>
              </a:rPr>
              <a:t>excretion as urea</a:t>
            </a:r>
            <a:r>
              <a:rPr lang="en-US" sz="2400" dirty="0">
                <a:effectLst/>
                <a:latin typeface="Arial" panose="020B0604020202020204" pitchFamily="34" charset="0"/>
                <a:ea typeface="Calibri" panose="020F0502020204030204" pitchFamily="34" charset="0"/>
              </a:rPr>
              <a:t>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Amino acids are used as fuel in muscle and amino groups collected as glutamate by transamination reaction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In the muscle, </a:t>
            </a:r>
            <a:r>
              <a:rPr lang="en-US" sz="2400" b="1" dirty="0">
                <a:effectLst/>
                <a:latin typeface="Arial" panose="020B0604020202020204" pitchFamily="34" charset="0"/>
                <a:ea typeface="Calibri" panose="020F0502020204030204" pitchFamily="34" charset="0"/>
              </a:rPr>
              <a:t>glutamate transfers</a:t>
            </a:r>
            <a:r>
              <a:rPr lang="en-US" sz="2400" dirty="0">
                <a:effectLst/>
                <a:latin typeface="Arial" panose="020B0604020202020204" pitchFamily="34" charset="0"/>
                <a:ea typeface="Calibri" panose="020F0502020204030204" pitchFamily="34" charset="0"/>
              </a:rPr>
              <a:t> its amino group to </a:t>
            </a:r>
            <a:r>
              <a:rPr lang="en-US" sz="2400" b="1" dirty="0">
                <a:effectLst/>
                <a:latin typeface="Arial" panose="020B0604020202020204" pitchFamily="34" charset="0"/>
                <a:ea typeface="Calibri" panose="020F0502020204030204" pitchFamily="34" charset="0"/>
              </a:rPr>
              <a:t>pyruvate</a:t>
            </a:r>
            <a:r>
              <a:rPr lang="en-US" sz="2400" dirty="0">
                <a:effectLst/>
                <a:latin typeface="Arial" panose="020B0604020202020204" pitchFamily="34" charset="0"/>
                <a:ea typeface="Calibri" panose="020F0502020204030204" pitchFamily="34" charset="0"/>
              </a:rPr>
              <a:t> to form </a:t>
            </a:r>
            <a:r>
              <a:rPr lang="en-US" sz="2400" b="1" dirty="0">
                <a:effectLst/>
                <a:latin typeface="Arial" panose="020B0604020202020204" pitchFamily="34" charset="0"/>
                <a:ea typeface="Calibri" panose="020F0502020204030204" pitchFamily="34" charset="0"/>
              </a:rPr>
              <a:t>alanine</a:t>
            </a:r>
            <a:r>
              <a:rPr lang="en-US" sz="2400" dirty="0">
                <a:effectLst/>
                <a:latin typeface="Arial" panose="020B060402020202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10291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C3A4-D30D-48D2-96CA-335F9DD5DF22}"/>
              </a:ext>
            </a:extLst>
          </p:cNvPr>
          <p:cNvSpPr>
            <a:spLocks noGrp="1"/>
          </p:cNvSpPr>
          <p:nvPr>
            <p:ph type="title"/>
          </p:nvPr>
        </p:nvSpPr>
        <p:spPr/>
        <p:txBody>
          <a:bodyPr>
            <a:normAutofit/>
          </a:bodyPr>
          <a:lstStyle/>
          <a:p>
            <a:r>
              <a:rPr lang="en-US" sz="2800" b="1" dirty="0">
                <a:effectLst/>
                <a:latin typeface="Arial" panose="020B0604020202020204" pitchFamily="34" charset="0"/>
                <a:ea typeface="Calibri" panose="020F0502020204030204" pitchFamily="34" charset="0"/>
              </a:rPr>
              <a:t>Glucose alanine cycle cont’d…</a:t>
            </a:r>
            <a:endParaRPr lang="en-US" sz="2800" dirty="0"/>
          </a:p>
        </p:txBody>
      </p:sp>
      <p:sp>
        <p:nvSpPr>
          <p:cNvPr id="3" name="Content Placeholder 2">
            <a:extLst>
              <a:ext uri="{FF2B5EF4-FFF2-40B4-BE49-F238E27FC236}">
                <a16:creationId xmlns:a16="http://schemas.microsoft.com/office/drawing/2014/main" id="{B5B8005D-A984-4C65-8C46-6C3CC963B119}"/>
              </a:ext>
            </a:extLst>
          </p:cNvPr>
          <p:cNvSpPr>
            <a:spLocks noGrp="1"/>
          </p:cNvSpPr>
          <p:nvPr>
            <p:ph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Alanine is </a:t>
            </a:r>
            <a:r>
              <a:rPr lang="en-US" sz="2400" b="1" dirty="0">
                <a:effectLst/>
                <a:latin typeface="Arial" panose="020B0604020202020204" pitchFamily="34" charset="0"/>
                <a:ea typeface="Calibri" panose="020F0502020204030204" pitchFamily="34" charset="0"/>
              </a:rPr>
              <a:t>transported through the blood</a:t>
            </a:r>
            <a:r>
              <a:rPr lang="en-US" sz="2400" dirty="0">
                <a:effectLst/>
                <a:latin typeface="Arial" panose="020B0604020202020204" pitchFamily="34" charset="0"/>
                <a:ea typeface="Calibri" panose="020F0502020204030204" pitchFamily="34" charset="0"/>
              </a:rPr>
              <a:t> to the liver where it is undergoes transamination by </a:t>
            </a:r>
            <a:r>
              <a:rPr lang="en-US" sz="2400" b="1" dirty="0">
                <a:effectLst/>
                <a:latin typeface="Arial" panose="020B0604020202020204" pitchFamily="34" charset="0"/>
                <a:ea typeface="Calibri" panose="020F0502020204030204" pitchFamily="34" charset="0"/>
              </a:rPr>
              <a:t>αketoglutarate to pyruvate</a:t>
            </a:r>
            <a:r>
              <a:rPr lang="en-US" sz="2400" dirty="0">
                <a:effectLst/>
                <a:latin typeface="Arial" panose="020B0604020202020204" pitchFamily="34" charset="0"/>
                <a:ea typeface="Calibri" panose="020F0502020204030204" pitchFamily="34" charset="0"/>
              </a:rPr>
              <a:t>.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Alanine is the form in which amino groups are transported to the liver in non-toxic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Pyruvate is converted to glucose</a:t>
            </a:r>
            <a:r>
              <a:rPr lang="en-US" sz="2400" dirty="0">
                <a:effectLst/>
                <a:latin typeface="Arial" panose="020B0604020202020204" pitchFamily="34" charset="0"/>
                <a:ea typeface="Calibri" panose="020F0502020204030204" pitchFamily="34" charset="0"/>
              </a:rPr>
              <a:t> (through </a:t>
            </a:r>
            <a:r>
              <a:rPr lang="en-US" sz="2400" b="1" dirty="0">
                <a:effectLst/>
                <a:latin typeface="Arial" panose="020B0604020202020204" pitchFamily="34" charset="0"/>
                <a:ea typeface="Calibri" panose="020F0502020204030204" pitchFamily="34" charset="0"/>
              </a:rPr>
              <a:t>gluconeogenesis</a:t>
            </a:r>
            <a:r>
              <a:rPr lang="en-US" sz="2400" dirty="0">
                <a:effectLst/>
                <a:latin typeface="Arial" panose="020B0604020202020204" pitchFamily="34" charset="0"/>
                <a:ea typeface="Calibri" panose="020F0502020204030204" pitchFamily="34" charset="0"/>
              </a:rPr>
              <a:t>) </a:t>
            </a:r>
            <a:r>
              <a:rPr lang="en-US" sz="2400" b="1" dirty="0">
                <a:effectLst/>
                <a:latin typeface="Arial" panose="020B0604020202020204" pitchFamily="34" charset="0"/>
                <a:ea typeface="Calibri" panose="020F0502020204030204" pitchFamily="34" charset="0"/>
              </a:rPr>
              <a:t>in the liver</a:t>
            </a:r>
            <a:r>
              <a:rPr lang="en-US" sz="2400" dirty="0">
                <a:effectLst/>
                <a:latin typeface="Arial" panose="020B0604020202020204" pitchFamily="34" charset="0"/>
                <a:ea typeface="Calibri" panose="020F0502020204030204" pitchFamily="34" charset="0"/>
              </a:rPr>
              <a:t> and the glucose is transported </a:t>
            </a:r>
            <a:r>
              <a:rPr lang="en-US" sz="2400" b="1" dirty="0">
                <a:effectLst/>
                <a:latin typeface="Arial" panose="020B0604020202020204" pitchFamily="34" charset="0"/>
                <a:ea typeface="Calibri" panose="020F0502020204030204" pitchFamily="34" charset="0"/>
              </a:rPr>
              <a:t>back to the muscle for energy</a:t>
            </a:r>
            <a:r>
              <a:rPr lang="en-US" sz="2400" dirty="0">
                <a:effectLst/>
                <a:latin typeface="Arial" panose="020B0604020202020204" pitchFamily="34" charset="0"/>
                <a:ea typeface="Calibri" panose="020F0502020204030204" pitchFamily="34" charset="0"/>
              </a:rPr>
              <a:t>.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rPr>
              <a:t>Glutamate releases ammonia for </a:t>
            </a:r>
            <a:r>
              <a:rPr lang="en-US" sz="2400" b="1" dirty="0">
                <a:effectLst/>
                <a:latin typeface="Arial" panose="020B0604020202020204" pitchFamily="34" charset="0"/>
                <a:ea typeface="Calibri" panose="020F0502020204030204" pitchFamily="34" charset="0"/>
              </a:rPr>
              <a:t>excretion</a:t>
            </a:r>
            <a:r>
              <a:rPr lang="en-US" sz="2400" dirty="0">
                <a:effectLst/>
                <a:latin typeface="Arial" panose="020B0604020202020204" pitchFamily="34" charset="0"/>
                <a:ea typeface="Calibri" panose="020F0502020204030204" pitchFamily="34" charset="0"/>
              </a:rPr>
              <a:t> through </a:t>
            </a:r>
            <a:r>
              <a:rPr lang="en-US" sz="2400" b="1" dirty="0">
                <a:effectLst/>
                <a:latin typeface="Arial" panose="020B0604020202020204" pitchFamily="34" charset="0"/>
                <a:ea typeface="Calibri" panose="020F0502020204030204" pitchFamily="34" charset="0"/>
              </a:rPr>
              <a:t>urea cycle</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36937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BC35-4F62-46C0-AFDD-67A4A268F78D}"/>
              </a:ext>
            </a:extLst>
          </p:cNvPr>
          <p:cNvSpPr>
            <a:spLocks noGrp="1"/>
          </p:cNvSpPr>
          <p:nvPr>
            <p:ph type="title"/>
          </p:nvPr>
        </p:nvSpPr>
        <p:spPr/>
        <p:txBody>
          <a:bodyPr/>
          <a:lstStyle/>
          <a:p>
            <a:r>
              <a:rPr lang="en-US" dirty="0"/>
              <a:t> Glucose alanine cycle diagram</a:t>
            </a:r>
          </a:p>
        </p:txBody>
      </p:sp>
      <p:pic>
        <p:nvPicPr>
          <p:cNvPr id="4098" name="Picture 2" descr="Medicine Newbie: Glucose/Alanine Cycle">
            <a:extLst>
              <a:ext uri="{FF2B5EF4-FFF2-40B4-BE49-F238E27FC236}">
                <a16:creationId xmlns:a16="http://schemas.microsoft.com/office/drawing/2014/main" id="{72B1BCE9-72F0-4AE3-9803-6AAF31BFC2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7350" y="1690688"/>
            <a:ext cx="7467600"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8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A916-F33F-4CD5-8104-411AFBDCC58E}"/>
              </a:ext>
            </a:extLst>
          </p:cNvPr>
          <p:cNvSpPr>
            <a:spLocks noGrp="1"/>
          </p:cNvSpPr>
          <p:nvPr>
            <p:ph type="title"/>
          </p:nvPr>
        </p:nvSpPr>
        <p:spPr/>
        <p:txBody>
          <a:bodyPr/>
          <a:lstStyle/>
          <a:p>
            <a:r>
              <a:rPr lang="en-US" dirty="0"/>
              <a:t> Urea cycle </a:t>
            </a:r>
          </a:p>
        </p:txBody>
      </p:sp>
      <p:sp>
        <p:nvSpPr>
          <p:cNvPr id="3" name="Content Placeholder 2">
            <a:extLst>
              <a:ext uri="{FF2B5EF4-FFF2-40B4-BE49-F238E27FC236}">
                <a16:creationId xmlns:a16="http://schemas.microsoft.com/office/drawing/2014/main" id="{DFD0066B-90CC-4CCF-8B5D-4B084AED36B7}"/>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The urea cycle is the metabolic pathway that transforms nitrogen to urea for excretion from the body.</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Nitrogenous excretory products are removed from the body mainly in the urine.</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Ammonia, which is very toxic in humans, is converted to urea, which is nontoxic, very soluble, and readily excreted by the kidneys.</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230114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AECC-3788-4C73-9313-5E33DC832497}"/>
              </a:ext>
            </a:extLst>
          </p:cNvPr>
          <p:cNvSpPr>
            <a:spLocks noGrp="1"/>
          </p:cNvSpPr>
          <p:nvPr>
            <p:ph type="title"/>
          </p:nvPr>
        </p:nvSpPr>
        <p:spPr/>
        <p:txBody>
          <a:bodyPr/>
          <a:lstStyle/>
          <a:p>
            <a:r>
              <a:rPr lang="en-US" b="1" i="0" dirty="0">
                <a:solidFill>
                  <a:srgbClr val="000000"/>
                </a:solidFill>
                <a:effectLst/>
                <a:latin typeface="Verdana" panose="020B0604030504040204" pitchFamily="34" charset="0"/>
              </a:rPr>
              <a:t>Location of Urea Cycle</a:t>
            </a:r>
            <a:br>
              <a:rPr lang="en-US" b="0" i="0" dirty="0">
                <a:solidFill>
                  <a:srgbClr val="0A0A0A"/>
                </a:solidFill>
                <a:effectLst/>
                <a:latin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61D6C19A-064C-4523-977D-4C4D05738CD3}"/>
              </a:ext>
            </a:extLst>
          </p:cNvPr>
          <p:cNvSpPr>
            <a:spLocks noGrp="1"/>
          </p:cNvSpPr>
          <p:nvPr>
            <p:ph idx="1"/>
          </p:nvPr>
        </p:nvSpPr>
        <p:spPr/>
        <p:txBody>
          <a:bodyPr/>
          <a:lstStyle/>
          <a:p>
            <a:pPr algn="l"/>
            <a:r>
              <a:rPr lang="en-US" b="0" i="0" dirty="0">
                <a:solidFill>
                  <a:srgbClr val="000000"/>
                </a:solidFill>
                <a:effectLst/>
                <a:latin typeface="Verdana" panose="020B0604030504040204" pitchFamily="34" charset="0"/>
              </a:rPr>
              <a:t>Cytosol and mitochondria of hepatocytes.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Substrates:</a:t>
            </a:r>
            <a:r>
              <a:rPr lang="en-US" b="0" i="0" dirty="0">
                <a:solidFill>
                  <a:srgbClr val="000000"/>
                </a:solidFill>
                <a:effectLst/>
                <a:latin typeface="Verdana" panose="020B0604030504040204" pitchFamily="34" charset="0"/>
              </a:rPr>
              <a:t> NH</a:t>
            </a:r>
            <a:r>
              <a:rPr lang="en-US" b="0" i="0" baseline="-25000" dirty="0">
                <a:solidFill>
                  <a:srgbClr val="000000"/>
                </a:solidFill>
                <a:effectLst/>
                <a:latin typeface="Verdana" panose="020B0604030504040204" pitchFamily="34" charset="0"/>
              </a:rPr>
              <a:t>3 </a:t>
            </a:r>
            <a:r>
              <a:rPr lang="en-US" b="0" i="0" dirty="0">
                <a:solidFill>
                  <a:srgbClr val="000000"/>
                </a:solidFill>
                <a:effectLst/>
                <a:latin typeface="Verdana" panose="020B0604030504040204" pitchFamily="34" charset="0"/>
              </a:rPr>
              <a:t>(as derived from oxidative deamination of glutamate); CO</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 aspartate; three ATP.</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Products:</a:t>
            </a:r>
            <a:r>
              <a:rPr lang="en-US" b="0" i="0" dirty="0">
                <a:solidFill>
                  <a:srgbClr val="000000"/>
                </a:solidFill>
                <a:effectLst/>
                <a:latin typeface="Verdana" panose="020B0604030504040204" pitchFamily="34" charset="0"/>
              </a:rPr>
              <a:t> Urea; fumarate; H</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O</a:t>
            </a:r>
            <a:endParaRPr lang="en-US" dirty="0">
              <a:solidFill>
                <a:srgbClr val="000000"/>
              </a:solidFill>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Purpose </a:t>
            </a:r>
            <a:endParaRPr lang="en-US" b="1" i="0" dirty="0">
              <a:solidFill>
                <a:srgbClr val="0A0A0A"/>
              </a:solidFill>
              <a:effectLst/>
              <a:latin typeface="Verdana" panose="020B0604030504040204" pitchFamily="34" charset="0"/>
            </a:endParaRPr>
          </a:p>
          <a:p>
            <a:r>
              <a:rPr lang="en-US" b="0" i="0" dirty="0">
                <a:solidFill>
                  <a:srgbClr val="000000"/>
                </a:solidFill>
                <a:effectLst/>
                <a:latin typeface="Verdana" panose="020B0604030504040204" pitchFamily="34" charset="0"/>
              </a:rPr>
              <a:t>The urea cycle allows for the excretion of NH</a:t>
            </a:r>
            <a:r>
              <a:rPr lang="en-US" b="0" i="0" baseline="-25000" dirty="0">
                <a:solidFill>
                  <a:srgbClr val="000000"/>
                </a:solidFill>
                <a:effectLst/>
                <a:latin typeface="Verdana" panose="020B0604030504040204" pitchFamily="34" charset="0"/>
              </a:rPr>
              <a:t>4</a:t>
            </a:r>
            <a:r>
              <a:rPr lang="en-US" b="0" i="0" baseline="30000" dirty="0">
                <a:solidFill>
                  <a:srgbClr val="000000"/>
                </a:solidFill>
                <a:effectLst/>
                <a:latin typeface="Verdana" panose="020B0604030504040204" pitchFamily="34" charset="0"/>
              </a:rPr>
              <a:t>+</a:t>
            </a:r>
            <a:r>
              <a:rPr lang="en-US" b="0" i="0" dirty="0">
                <a:solidFill>
                  <a:srgbClr val="000000"/>
                </a:solidFill>
                <a:effectLst/>
                <a:latin typeface="Verdana" panose="020B0604030504040204" pitchFamily="34" charset="0"/>
              </a:rPr>
              <a:t> by transforming ammonia into urea, which is then excreted by the kidneys.</a:t>
            </a:r>
            <a:endParaRPr lang="en-US" dirty="0"/>
          </a:p>
        </p:txBody>
      </p:sp>
    </p:spTree>
    <p:extLst>
      <p:ext uri="{BB962C8B-B14F-4D97-AF65-F5344CB8AC3E}">
        <p14:creationId xmlns:p14="http://schemas.microsoft.com/office/powerpoint/2010/main" val="366612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793C-FB1F-498E-AE1C-5CCD9FEE45B8}"/>
              </a:ext>
            </a:extLst>
          </p:cNvPr>
          <p:cNvSpPr>
            <a:spLocks noGrp="1"/>
          </p:cNvSpPr>
          <p:nvPr>
            <p:ph type="title"/>
          </p:nvPr>
        </p:nvSpPr>
        <p:spPr/>
        <p:txBody>
          <a:bodyPr/>
          <a:lstStyle/>
          <a:p>
            <a:r>
              <a:rPr lang="en-US" dirty="0"/>
              <a:t>Urea cycle steps</a:t>
            </a:r>
          </a:p>
        </p:txBody>
      </p:sp>
      <p:sp>
        <p:nvSpPr>
          <p:cNvPr id="3" name="Content Placeholder 2">
            <a:extLst>
              <a:ext uri="{FF2B5EF4-FFF2-40B4-BE49-F238E27FC236}">
                <a16:creationId xmlns:a16="http://schemas.microsoft.com/office/drawing/2014/main" id="{E2322A34-7E7A-4DA8-9364-C54ED91DC923}"/>
              </a:ext>
            </a:extLst>
          </p:cNvPr>
          <p:cNvSpPr>
            <a:spLocks noGrp="1"/>
          </p:cNvSpPr>
          <p:nvPr>
            <p:ph idx="1"/>
          </p:nvPr>
        </p:nvSpPr>
        <p:spPr/>
        <p:txBody>
          <a:bodyPr/>
          <a:lstStyle/>
          <a:p>
            <a:r>
              <a:rPr lang="en-US" b="0" i="0" dirty="0">
                <a:solidFill>
                  <a:srgbClr val="800000"/>
                </a:solidFill>
                <a:effectLst/>
                <a:latin typeface="Ariel"/>
              </a:rPr>
              <a:t>1. Synthesis of carbamoyl phosphate by </a:t>
            </a:r>
            <a:r>
              <a:rPr lang="en-US" b="1" i="0" dirty="0">
                <a:solidFill>
                  <a:srgbClr val="800000"/>
                </a:solidFill>
                <a:effectLst/>
                <a:latin typeface="Ariel"/>
              </a:rPr>
              <a:t>Carbamoyl Phosphate Synthetase </a:t>
            </a:r>
            <a:r>
              <a:rPr lang="en-US" b="1" i="0" dirty="0" err="1">
                <a:solidFill>
                  <a:srgbClr val="800000"/>
                </a:solidFill>
                <a:effectLst/>
                <a:latin typeface="Ariel"/>
              </a:rPr>
              <a:t>I</a:t>
            </a:r>
            <a:r>
              <a:rPr lang="en-US" b="0" i="0" dirty="0" err="1">
                <a:solidFill>
                  <a:srgbClr val="800000"/>
                </a:solidFill>
                <a:effectLst/>
                <a:latin typeface="Ariel"/>
              </a:rPr>
              <a:t>in</a:t>
            </a:r>
            <a:r>
              <a:rPr lang="en-US" b="0" i="0" dirty="0">
                <a:solidFill>
                  <a:srgbClr val="800000"/>
                </a:solidFill>
                <a:effectLst/>
                <a:latin typeface="Ariel"/>
              </a:rPr>
              <a:t> mitochondria of the liver</a:t>
            </a:r>
          </a:p>
          <a:p>
            <a:endParaRPr lang="en-US" b="0" i="0" dirty="0">
              <a:solidFill>
                <a:srgbClr val="800000"/>
              </a:solidFill>
              <a:effectLst/>
              <a:latin typeface="Ariel"/>
            </a:endParaRPr>
          </a:p>
          <a:p>
            <a:r>
              <a:rPr lang="en-US" dirty="0">
                <a:solidFill>
                  <a:srgbClr val="800000"/>
                </a:solidFill>
                <a:latin typeface="Ariel"/>
              </a:rPr>
              <a:t>2. </a:t>
            </a:r>
            <a:r>
              <a:rPr lang="en-US" b="0" i="0" dirty="0">
                <a:solidFill>
                  <a:srgbClr val="800000"/>
                </a:solidFill>
                <a:effectLst/>
                <a:latin typeface="Ariel"/>
              </a:rPr>
              <a:t>Synthesis of citrulline from carbamoyl phosphate and ornithine by </a:t>
            </a:r>
            <a:r>
              <a:rPr lang="en-US" b="1" i="0" dirty="0">
                <a:solidFill>
                  <a:srgbClr val="800000"/>
                </a:solidFill>
                <a:effectLst/>
                <a:latin typeface="Ariel"/>
              </a:rPr>
              <a:t>Ornithine </a:t>
            </a:r>
            <a:r>
              <a:rPr lang="en-US" b="1" i="0" dirty="0" err="1">
                <a:solidFill>
                  <a:srgbClr val="800000"/>
                </a:solidFill>
                <a:effectLst/>
                <a:latin typeface="Ariel"/>
              </a:rPr>
              <a:t>Transcarbamoylase</a:t>
            </a:r>
            <a:endParaRPr lang="en-US" b="1" i="0" dirty="0">
              <a:solidFill>
                <a:srgbClr val="800000"/>
              </a:solidFill>
              <a:effectLst/>
              <a:latin typeface="Ariel"/>
            </a:endParaRPr>
          </a:p>
          <a:p>
            <a:r>
              <a:rPr lang="en-US" b="0" i="0" dirty="0">
                <a:solidFill>
                  <a:srgbClr val="800000"/>
                </a:solidFill>
                <a:effectLst/>
                <a:latin typeface="Ariel"/>
              </a:rPr>
              <a:t>3. Synthesis of </a:t>
            </a:r>
            <a:r>
              <a:rPr lang="en-US" b="0" i="0" dirty="0" err="1">
                <a:solidFill>
                  <a:srgbClr val="800000"/>
                </a:solidFill>
                <a:effectLst/>
                <a:latin typeface="Ariel"/>
              </a:rPr>
              <a:t>argininosuccinate</a:t>
            </a:r>
            <a:r>
              <a:rPr lang="en-US" b="0" i="0" dirty="0">
                <a:solidFill>
                  <a:srgbClr val="800000"/>
                </a:solidFill>
                <a:effectLst/>
                <a:latin typeface="Ariel"/>
              </a:rPr>
              <a:t> by condensation of citrulline and aspartate by </a:t>
            </a:r>
            <a:r>
              <a:rPr lang="en-US" b="1" i="0" dirty="0" err="1">
                <a:solidFill>
                  <a:srgbClr val="800000"/>
                </a:solidFill>
                <a:effectLst/>
                <a:latin typeface="Ariel"/>
              </a:rPr>
              <a:t>Argininosuccinate</a:t>
            </a:r>
            <a:r>
              <a:rPr lang="en-US" b="1" i="0" dirty="0">
                <a:solidFill>
                  <a:srgbClr val="800000"/>
                </a:solidFill>
                <a:effectLst/>
                <a:latin typeface="Ariel"/>
              </a:rPr>
              <a:t> Synthetase </a:t>
            </a:r>
            <a:r>
              <a:rPr lang="en-US" b="0" i="0" dirty="0">
                <a:solidFill>
                  <a:srgbClr val="800000"/>
                </a:solidFill>
                <a:effectLst/>
                <a:latin typeface="Ariel"/>
              </a:rPr>
              <a:t>driven by the cleavage of ATP; AMP and inorganic pyrophosphate produced; inorganic pyrophosphate cleaved by cellular pyrophosphatases to inorganic phosphate</a:t>
            </a:r>
          </a:p>
          <a:p>
            <a:endParaRPr lang="en-US" b="0" i="0" dirty="0">
              <a:solidFill>
                <a:srgbClr val="800000"/>
              </a:solidFill>
              <a:effectLst/>
              <a:latin typeface="Ariel"/>
            </a:endParaRPr>
          </a:p>
          <a:p>
            <a:endParaRPr lang="en-US" dirty="0"/>
          </a:p>
        </p:txBody>
      </p:sp>
    </p:spTree>
    <p:extLst>
      <p:ext uri="{BB962C8B-B14F-4D97-AF65-F5344CB8AC3E}">
        <p14:creationId xmlns:p14="http://schemas.microsoft.com/office/powerpoint/2010/main" val="54068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9461-E49F-438B-959B-DDC6DE317DAF}"/>
              </a:ext>
            </a:extLst>
          </p:cNvPr>
          <p:cNvSpPr>
            <a:spLocks noGrp="1"/>
          </p:cNvSpPr>
          <p:nvPr>
            <p:ph type="title"/>
          </p:nvPr>
        </p:nvSpPr>
        <p:spPr/>
        <p:txBody>
          <a:bodyPr>
            <a:normAutofit/>
          </a:bodyPr>
          <a:lstStyle/>
          <a:p>
            <a:pPr algn="ctr"/>
            <a:r>
              <a:rPr lang="en-US" sz="2800" b="1" dirty="0">
                <a:effectLst/>
                <a:latin typeface="Arial" panose="020B0604020202020204" pitchFamily="34" charset="0"/>
                <a:ea typeface="Times New Roman" panose="02020603050405020304" pitchFamily="18" charset="0"/>
              </a:rPr>
              <a:t>CLASSIFICATION OF PROTEIN</a:t>
            </a:r>
            <a:endParaRPr lang="en-US" sz="2800" b="1" dirty="0"/>
          </a:p>
        </p:txBody>
      </p:sp>
      <p:sp>
        <p:nvSpPr>
          <p:cNvPr id="3" name="Content Placeholder 2">
            <a:extLst>
              <a:ext uri="{FF2B5EF4-FFF2-40B4-BE49-F238E27FC236}">
                <a16:creationId xmlns:a16="http://schemas.microsoft.com/office/drawing/2014/main" id="{3A5EE2FD-5925-45B2-9623-320C9BB17361}"/>
              </a:ext>
            </a:extLst>
          </p:cNvPr>
          <p:cNvSpPr>
            <a:spLocks noGrp="1"/>
          </p:cNvSpPr>
          <p:nvPr>
            <p:ph idx="1"/>
          </p:nvPr>
        </p:nvSpPr>
        <p:spPr>
          <a:xfrm>
            <a:off x="838200" y="1825624"/>
            <a:ext cx="10515600" cy="4778375"/>
          </a:xfrm>
        </p:spPr>
        <p:txBody>
          <a:bodyPr>
            <a:normAutofit fontScale="85000" lnSpcReduction="10000"/>
          </a:bodyPr>
          <a:lstStyle/>
          <a:p>
            <a:r>
              <a:rPr lang="en-US" sz="2400" b="1" dirty="0">
                <a:effectLst/>
                <a:latin typeface="Arial" panose="020B0604020202020204" pitchFamily="34" charset="0"/>
                <a:ea typeface="Calibri" panose="020F0502020204030204" pitchFamily="34" charset="0"/>
              </a:rPr>
              <a:t>Classification by function</a:t>
            </a:r>
            <a:r>
              <a:rPr lang="en-US" sz="2400" dirty="0">
                <a:effectLst/>
                <a:latin typeface="Arial" panose="020B060402020202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Catalytic proteins</a:t>
            </a:r>
            <a:r>
              <a:rPr lang="en-US" sz="2400" dirty="0">
                <a:effectLst/>
                <a:latin typeface="Arial" panose="020B0604020202020204" pitchFamily="34" charset="0"/>
                <a:ea typeface="Calibri" panose="020F0502020204030204" pitchFamily="34" charset="0"/>
              </a:rPr>
              <a:t> which catalyze biochemical reactions and are called enzymes.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Transport proteins</a:t>
            </a:r>
            <a:r>
              <a:rPr lang="en-US" sz="2400" dirty="0">
                <a:effectLst/>
                <a:latin typeface="Arial" panose="020B0604020202020204" pitchFamily="34" charset="0"/>
                <a:ea typeface="Calibri" panose="020F0502020204030204" pitchFamily="34" charset="0"/>
              </a:rPr>
              <a:t> which circulate, bind and transport other molecules in the cells and in the blood e.g. hemoglobin.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Regulatory proteins,</a:t>
            </a:r>
            <a:r>
              <a:rPr lang="en-US" sz="2400" dirty="0">
                <a:effectLst/>
                <a:latin typeface="Arial" panose="020B0604020202020204" pitchFamily="34" charset="0"/>
                <a:ea typeface="Calibri" panose="020F0502020204030204" pitchFamily="34" charset="0"/>
              </a:rPr>
              <a:t> which are chemical messengers that help regulate physiological processes e.g. hormones.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Defense proteins,</a:t>
            </a:r>
            <a:r>
              <a:rPr lang="en-US" sz="2400" dirty="0">
                <a:effectLst/>
                <a:latin typeface="Arial" panose="020B0604020202020204" pitchFamily="34" charset="0"/>
                <a:ea typeface="Calibri" panose="020F0502020204030204" pitchFamily="34" charset="0"/>
              </a:rPr>
              <a:t> which protect the body disease e.g. immunoglobins.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Storage proteins</a:t>
            </a:r>
            <a:r>
              <a:rPr lang="en-US" sz="2400" dirty="0">
                <a:effectLst/>
                <a:latin typeface="Arial" panose="020B0604020202020204" pitchFamily="34" charset="0"/>
                <a:ea typeface="Calibri" panose="020F0502020204030204" pitchFamily="34" charset="0"/>
              </a:rPr>
              <a:t> which contain nutrients for an organism e.g. ferritin and casein.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Structural proteins</a:t>
            </a:r>
            <a:r>
              <a:rPr lang="en-US" sz="2400" dirty="0">
                <a:effectLst/>
                <a:latin typeface="Arial" panose="020B0604020202020204" pitchFamily="34" charset="0"/>
                <a:ea typeface="Calibri" panose="020F0502020204030204" pitchFamily="34" charset="0"/>
              </a:rPr>
              <a:t> which provide mechanical support especially in bones, skin hair etc.</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1611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0B2B-798D-46A9-80A4-C47F40479725}"/>
              </a:ext>
            </a:extLst>
          </p:cNvPr>
          <p:cNvSpPr>
            <a:spLocks noGrp="1"/>
          </p:cNvSpPr>
          <p:nvPr>
            <p:ph type="title"/>
          </p:nvPr>
        </p:nvSpPr>
        <p:spPr/>
        <p:txBody>
          <a:bodyPr/>
          <a:lstStyle/>
          <a:p>
            <a:r>
              <a:rPr lang="en-US" dirty="0"/>
              <a:t>Urea cycle steps cont’d</a:t>
            </a:r>
          </a:p>
        </p:txBody>
      </p:sp>
      <p:sp>
        <p:nvSpPr>
          <p:cNvPr id="3" name="Content Placeholder 2">
            <a:extLst>
              <a:ext uri="{FF2B5EF4-FFF2-40B4-BE49-F238E27FC236}">
                <a16:creationId xmlns:a16="http://schemas.microsoft.com/office/drawing/2014/main" id="{47FEACFD-D935-4E7F-99C3-15D7B2321A5F}"/>
              </a:ext>
            </a:extLst>
          </p:cNvPr>
          <p:cNvSpPr>
            <a:spLocks noGrp="1"/>
          </p:cNvSpPr>
          <p:nvPr>
            <p:ph idx="1"/>
          </p:nvPr>
        </p:nvSpPr>
        <p:spPr/>
        <p:txBody>
          <a:bodyPr>
            <a:normAutofit/>
          </a:bodyPr>
          <a:lstStyle/>
          <a:p>
            <a:r>
              <a:rPr lang="en-US" b="0" i="0" dirty="0">
                <a:solidFill>
                  <a:srgbClr val="800000"/>
                </a:solidFill>
                <a:effectLst/>
                <a:latin typeface="Ariel"/>
              </a:rPr>
              <a:t>4. </a:t>
            </a:r>
            <a:r>
              <a:rPr lang="en-US" b="0" i="0" dirty="0" err="1">
                <a:solidFill>
                  <a:srgbClr val="800000"/>
                </a:solidFill>
                <a:effectLst/>
                <a:latin typeface="Ariel"/>
              </a:rPr>
              <a:t>Argininosuccinate</a:t>
            </a:r>
            <a:r>
              <a:rPr lang="en-US" b="0" i="0" dirty="0">
                <a:solidFill>
                  <a:srgbClr val="800000"/>
                </a:solidFill>
                <a:effectLst/>
                <a:latin typeface="Ariel"/>
              </a:rPr>
              <a:t> cleaved by </a:t>
            </a:r>
            <a:r>
              <a:rPr lang="en-US" b="1" i="0" dirty="0" err="1">
                <a:solidFill>
                  <a:srgbClr val="800000"/>
                </a:solidFill>
                <a:effectLst/>
                <a:latin typeface="Ariel"/>
              </a:rPr>
              <a:t>Argininosuccinase</a:t>
            </a:r>
            <a:r>
              <a:rPr lang="en-US" b="0" i="0" dirty="0">
                <a:solidFill>
                  <a:srgbClr val="800000"/>
                </a:solidFill>
                <a:effectLst/>
                <a:latin typeface="Ariel"/>
              </a:rPr>
              <a:t> to produce fumarate and arginine NOTE: cycle intermediate, and can be hydrated to form malate. </a:t>
            </a:r>
          </a:p>
          <a:p>
            <a:pPr algn="l">
              <a:buFont typeface="Arial" panose="020B0604020202020204" pitchFamily="34" charset="0"/>
              <a:buChar char="•"/>
            </a:pPr>
            <a:r>
              <a:rPr lang="en-US" dirty="0"/>
              <a:t>5. </a:t>
            </a:r>
            <a:r>
              <a:rPr lang="en-US" b="0" i="0" dirty="0">
                <a:solidFill>
                  <a:srgbClr val="800000"/>
                </a:solidFill>
                <a:effectLst/>
                <a:latin typeface="Ariel"/>
              </a:rPr>
              <a:t>Urea production and the regeneration of ornithine from arginine by </a:t>
            </a:r>
            <a:r>
              <a:rPr lang="en-US" b="1" i="0" dirty="0">
                <a:solidFill>
                  <a:srgbClr val="800000"/>
                </a:solidFill>
                <a:effectLst/>
                <a:latin typeface="Ariel"/>
              </a:rPr>
              <a:t>Arginase </a:t>
            </a:r>
            <a:r>
              <a:rPr lang="en-US" b="0" i="0" dirty="0">
                <a:solidFill>
                  <a:srgbClr val="800000"/>
                </a:solidFill>
                <a:effectLst/>
                <a:latin typeface="Ariel"/>
              </a:rPr>
              <a:t>urea passes into the blood and is eliminated by the kidneys,</a:t>
            </a:r>
          </a:p>
          <a:p>
            <a:pPr algn="l">
              <a:buFont typeface="Arial" panose="020B0604020202020204" pitchFamily="34" charset="0"/>
              <a:buChar char="•"/>
            </a:pPr>
            <a:r>
              <a:rPr lang="en-US" b="0" i="0" dirty="0">
                <a:solidFill>
                  <a:srgbClr val="800000"/>
                </a:solidFill>
                <a:effectLst/>
                <a:latin typeface="Ariel"/>
              </a:rPr>
              <a:t>urea accounts for approx. 90% of all bodily nitrogenous excretory products.</a:t>
            </a:r>
          </a:p>
          <a:p>
            <a:pPr algn="l">
              <a:buFont typeface="Arial" panose="020B0604020202020204" pitchFamily="34" charset="0"/>
              <a:buChar char="•"/>
            </a:pPr>
            <a:r>
              <a:rPr lang="en-US" b="0" i="0" dirty="0">
                <a:solidFill>
                  <a:srgbClr val="800000"/>
                </a:solidFill>
                <a:effectLst/>
                <a:latin typeface="Ariel"/>
              </a:rPr>
              <a:t>ornithine is synthesized from glucose; arginine is synthesized from ornithine by the urea </a:t>
            </a:r>
            <a:r>
              <a:rPr lang="en-US" b="0" i="0" dirty="0" err="1">
                <a:solidFill>
                  <a:srgbClr val="800000"/>
                </a:solidFill>
                <a:effectLst/>
                <a:latin typeface="Ariel"/>
              </a:rPr>
              <a:t>cyc</a:t>
            </a:r>
            <a:endParaRPr lang="en-US" b="0" i="0" dirty="0">
              <a:solidFill>
                <a:srgbClr val="800000"/>
              </a:solidFill>
              <a:effectLst/>
              <a:latin typeface="Ariel"/>
            </a:endParaRPr>
          </a:p>
          <a:p>
            <a:endParaRPr lang="en-US" dirty="0"/>
          </a:p>
        </p:txBody>
      </p:sp>
    </p:spTree>
    <p:extLst>
      <p:ext uri="{BB962C8B-B14F-4D97-AF65-F5344CB8AC3E}">
        <p14:creationId xmlns:p14="http://schemas.microsoft.com/office/powerpoint/2010/main" val="122922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8C6B24-CAFC-4CD9-8AF4-CE296DEB69E3}"/>
              </a:ext>
            </a:extLst>
          </p:cNvPr>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251635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56FED-FF8D-4FFA-B09D-FEAE94F37F80}"/>
              </a:ext>
            </a:extLst>
          </p:cNvPr>
          <p:cNvPicPr>
            <a:picLocks noChangeAspect="1"/>
          </p:cNvPicPr>
          <p:nvPr/>
        </p:nvPicPr>
        <p:blipFill>
          <a:blip r:embed="rId2"/>
          <a:stretch>
            <a:fillRect/>
          </a:stretch>
        </p:blipFill>
        <p:spPr>
          <a:xfrm>
            <a:off x="3686175" y="1343025"/>
            <a:ext cx="4819650" cy="4171950"/>
          </a:xfrm>
          <a:prstGeom prst="rect">
            <a:avLst/>
          </a:prstGeom>
        </p:spPr>
      </p:pic>
    </p:spTree>
    <p:extLst>
      <p:ext uri="{BB962C8B-B14F-4D97-AF65-F5344CB8AC3E}">
        <p14:creationId xmlns:p14="http://schemas.microsoft.com/office/powerpoint/2010/main" val="242905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8B6-3BE8-4A0E-BFB5-6C10BF055DD5}"/>
              </a:ext>
            </a:extLst>
          </p:cNvPr>
          <p:cNvSpPr>
            <a:spLocks noGrp="1"/>
          </p:cNvSpPr>
          <p:nvPr>
            <p:ph type="title" idx="4294967295"/>
          </p:nvPr>
        </p:nvSpPr>
        <p:spPr>
          <a:xfrm>
            <a:off x="0" y="365125"/>
            <a:ext cx="10515600" cy="1325563"/>
          </a:xfrm>
        </p:spPr>
        <p:txBody>
          <a:bodyPr>
            <a:normAutofit/>
          </a:bodyPr>
          <a:lstStyle/>
          <a:p>
            <a:pPr marL="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rPr>
              <a:t> </a:t>
            </a:r>
            <a:br>
              <a:rPr lang="en-US" sz="1100" dirty="0">
                <a:effectLst/>
                <a:latin typeface="Calibri" panose="020F0502020204030204" pitchFamily="34" charset="0"/>
                <a:ea typeface="Calibri" panose="020F0502020204030204" pitchFamily="34" charset="0"/>
              </a:rPr>
            </a:br>
            <a:endParaRPr lang="en-US" dirty="0"/>
          </a:p>
        </p:txBody>
      </p:sp>
      <p:pic>
        <p:nvPicPr>
          <p:cNvPr id="5" name="Picture 5">
            <a:extLst>
              <a:ext uri="{FF2B5EF4-FFF2-40B4-BE49-F238E27FC236}">
                <a16:creationId xmlns:a16="http://schemas.microsoft.com/office/drawing/2014/main" id="{33E2F92C-384B-4F22-8C83-8034CCB54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923925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94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BEE5-BD42-40A1-A3F9-4EC6C6BB7314}"/>
              </a:ext>
            </a:extLst>
          </p:cNvPr>
          <p:cNvSpPr>
            <a:spLocks noGrp="1"/>
          </p:cNvSpPr>
          <p:nvPr>
            <p:ph type="title"/>
          </p:nvPr>
        </p:nvSpPr>
        <p:spPr>
          <a:xfrm>
            <a:off x="838200" y="365125"/>
            <a:ext cx="10515600" cy="1025525"/>
          </a:xfrm>
        </p:spPr>
        <p:txBody>
          <a:bodyPr>
            <a:normAutofit fontScale="90000"/>
          </a:bodyPr>
          <a:lstStyle/>
          <a:p>
            <a:r>
              <a:rPr lang="en-US" b="1" i="0" dirty="0">
                <a:solidFill>
                  <a:srgbClr val="000000"/>
                </a:solidFill>
                <a:effectLst/>
                <a:latin typeface="Verdana" panose="020B0604030504040204" pitchFamily="34" charset="0"/>
              </a:rPr>
              <a:t>Important enzymes in Urea Cycle</a:t>
            </a:r>
            <a:br>
              <a:rPr lang="en-US" b="0" i="0" dirty="0">
                <a:solidFill>
                  <a:srgbClr val="0A0A0A"/>
                </a:solidFill>
                <a:effectLst/>
                <a:latin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232D1B31-6486-4264-B40F-A308086C44A1}"/>
              </a:ext>
            </a:extLst>
          </p:cNvPr>
          <p:cNvSpPr>
            <a:spLocks noGrp="1"/>
          </p:cNvSpPr>
          <p:nvPr>
            <p:ph idx="1"/>
          </p:nvPr>
        </p:nvSpPr>
        <p:spPr>
          <a:xfrm>
            <a:off x="838200" y="1047750"/>
            <a:ext cx="10515600" cy="5445125"/>
          </a:xfrm>
        </p:spPr>
        <p:txBody>
          <a:bodyPr>
            <a:normAutofit fontScale="92500" lnSpcReduction="10000"/>
          </a:bodyPr>
          <a:lstStyle/>
          <a:p>
            <a:pPr algn="l">
              <a:buFont typeface="Arial" panose="020B0604020202020204" pitchFamily="34" charset="0"/>
              <a:buChar char="•"/>
            </a:pPr>
            <a:r>
              <a:rPr lang="en-US" b="1" i="0" dirty="0">
                <a:solidFill>
                  <a:srgbClr val="000000"/>
                </a:solidFill>
                <a:effectLst/>
                <a:latin typeface="Verdana" panose="020B0604030504040204" pitchFamily="34" charset="0"/>
              </a:rPr>
              <a:t>Carbamoyl phosphate synthetase I</a:t>
            </a:r>
            <a:r>
              <a:rPr lang="en-US" b="0" i="0" dirty="0">
                <a:solidFill>
                  <a:srgbClr val="000000"/>
                </a:solidFill>
                <a:effectLst/>
                <a:latin typeface="Verdana" panose="020B0604030504040204" pitchFamily="34" charset="0"/>
              </a:rPr>
              <a:t>: Converts ammonium and bicarbonate into carbamoyl phosphate. This is the rate-limiting step in the urea cycle. This reaction requires two ATP and occurs in the mitochondria.</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Ornithine </a:t>
            </a:r>
            <a:r>
              <a:rPr lang="en-US" b="1" i="0" dirty="0" err="1">
                <a:solidFill>
                  <a:srgbClr val="000000"/>
                </a:solidFill>
                <a:effectLst/>
                <a:latin typeface="Verdana" panose="020B0604030504040204" pitchFamily="34" charset="0"/>
              </a:rPr>
              <a:t>transcarbamoylase</a:t>
            </a:r>
            <a:r>
              <a:rPr lang="en-US" b="1" i="0" dirty="0">
                <a:solidFill>
                  <a:srgbClr val="000000"/>
                </a:solidFill>
                <a:effectLst/>
                <a:latin typeface="Verdana" panose="020B0604030504040204" pitchFamily="34" charset="0"/>
              </a:rPr>
              <a:t>:</a:t>
            </a:r>
            <a:r>
              <a:rPr lang="en-US" b="0" i="0" dirty="0">
                <a:solidFill>
                  <a:srgbClr val="000000"/>
                </a:solidFill>
                <a:effectLst/>
                <a:latin typeface="Verdana" panose="020B0604030504040204" pitchFamily="34" charset="0"/>
              </a:rPr>
              <a:t> Combines ornithine and carbamoyl phosphate to form citrulline. Located in mitochondria.</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1" i="0" dirty="0" err="1">
                <a:solidFill>
                  <a:srgbClr val="000000"/>
                </a:solidFill>
                <a:effectLst/>
                <a:latin typeface="Verdana" panose="020B0604030504040204" pitchFamily="34" charset="0"/>
              </a:rPr>
              <a:t>Argininosuccinate</a:t>
            </a:r>
            <a:r>
              <a:rPr lang="en-US" b="1" i="0" dirty="0">
                <a:solidFill>
                  <a:srgbClr val="000000"/>
                </a:solidFill>
                <a:effectLst/>
                <a:latin typeface="Verdana" panose="020B0604030504040204" pitchFamily="34" charset="0"/>
              </a:rPr>
              <a:t> synthetase:</a:t>
            </a:r>
            <a:r>
              <a:rPr lang="en-US" b="0" i="0" dirty="0">
                <a:solidFill>
                  <a:srgbClr val="000000"/>
                </a:solidFill>
                <a:effectLst/>
                <a:latin typeface="Verdana" panose="020B0604030504040204" pitchFamily="34" charset="0"/>
              </a:rPr>
              <a:t> Condenses citrulline with aspartate to form arginosuccinate. This reaction occurs in the cytosol and requires one ATP.</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1" i="0" dirty="0" err="1">
                <a:solidFill>
                  <a:srgbClr val="000000"/>
                </a:solidFill>
                <a:effectLst/>
                <a:latin typeface="Verdana" panose="020B0604030504040204" pitchFamily="34" charset="0"/>
              </a:rPr>
              <a:t>Argininosuccinate</a:t>
            </a:r>
            <a:r>
              <a:rPr lang="en-US" b="1" i="0" dirty="0">
                <a:solidFill>
                  <a:srgbClr val="000000"/>
                </a:solidFill>
                <a:effectLst/>
                <a:latin typeface="Verdana" panose="020B0604030504040204" pitchFamily="34" charset="0"/>
              </a:rPr>
              <a:t> lyase:</a:t>
            </a:r>
            <a:r>
              <a:rPr lang="en-US" b="0" i="0" dirty="0">
                <a:solidFill>
                  <a:srgbClr val="000000"/>
                </a:solidFill>
                <a:effectLst/>
                <a:latin typeface="Verdana" panose="020B0604030504040204" pitchFamily="34" charset="0"/>
              </a:rPr>
              <a:t> Splits arginine succinate into arginine and fumarate. Occurs in the cytosol.</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1" i="0" dirty="0">
                <a:solidFill>
                  <a:srgbClr val="000000"/>
                </a:solidFill>
                <a:effectLst/>
                <a:latin typeface="Verdana" panose="020B0604030504040204" pitchFamily="34" charset="0"/>
              </a:rPr>
              <a:t>Arginase:</a:t>
            </a:r>
            <a:r>
              <a:rPr lang="en-US" b="0" i="0" dirty="0">
                <a:solidFill>
                  <a:srgbClr val="000000"/>
                </a:solidFill>
                <a:effectLst/>
                <a:latin typeface="Verdana" panose="020B0604030504040204" pitchFamily="34" charset="0"/>
              </a:rPr>
              <a:t> Cleaves arginine into one molecule of urea and ornithine in the cytosol. The ornithine is then transported back into the mitochondria for entry back into the cycle</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368948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CD9A-7F4B-4752-B84F-4DAAE8FB55AA}"/>
              </a:ext>
            </a:extLst>
          </p:cNvPr>
          <p:cNvSpPr>
            <a:spLocks noGrp="1"/>
          </p:cNvSpPr>
          <p:nvPr>
            <p:ph type="title"/>
          </p:nvPr>
        </p:nvSpPr>
        <p:spPr/>
        <p:txBody>
          <a:bodyPr/>
          <a:lstStyle/>
          <a:p>
            <a:r>
              <a:rPr lang="en-US" dirty="0"/>
              <a:t>Summary of AA metabolism (Aerobic intermediates)</a:t>
            </a:r>
          </a:p>
        </p:txBody>
      </p:sp>
      <p:pic>
        <p:nvPicPr>
          <p:cNvPr id="5" name="Content Placeholder 4">
            <a:extLst>
              <a:ext uri="{FF2B5EF4-FFF2-40B4-BE49-F238E27FC236}">
                <a16:creationId xmlns:a16="http://schemas.microsoft.com/office/drawing/2014/main" id="{AFBE3715-7B54-4E85-ADFD-2774807D79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4100" y="1852631"/>
            <a:ext cx="7600949" cy="429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4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5E4AD7D-64D2-4A6E-AD33-9AAFABD1F014}"/>
              </a:ext>
            </a:extLst>
          </p:cNvPr>
          <p:cNvSpPr>
            <a:spLocks noGrp="1" noChangeArrowheads="1"/>
          </p:cNvSpPr>
          <p:nvPr>
            <p:ph type="title"/>
          </p:nvPr>
        </p:nvSpPr>
        <p:spPr>
          <a:xfrm>
            <a:off x="2209800" y="152400"/>
            <a:ext cx="7772400" cy="533400"/>
          </a:xfrm>
        </p:spPr>
        <p:txBody>
          <a:bodyPr/>
          <a:lstStyle/>
          <a:p>
            <a:r>
              <a:rPr lang="en-US" altLang="en-US" sz="3200"/>
              <a:t>Summary of Metabolism</a:t>
            </a:r>
          </a:p>
        </p:txBody>
      </p:sp>
      <p:sp>
        <p:nvSpPr>
          <p:cNvPr id="18435" name="Rectangle 3">
            <a:extLst>
              <a:ext uri="{FF2B5EF4-FFF2-40B4-BE49-F238E27FC236}">
                <a16:creationId xmlns:a16="http://schemas.microsoft.com/office/drawing/2014/main" id="{1EE204DD-E612-4140-AF3F-B2D75311D3A4}"/>
              </a:ext>
            </a:extLst>
          </p:cNvPr>
          <p:cNvSpPr>
            <a:spLocks noGrp="1" noChangeArrowheads="1"/>
          </p:cNvSpPr>
          <p:nvPr>
            <p:ph type="body" idx="1"/>
          </p:nvPr>
        </p:nvSpPr>
        <p:spPr>
          <a:xfrm>
            <a:off x="2133600" y="685800"/>
            <a:ext cx="7772400" cy="457200"/>
          </a:xfrm>
        </p:spPr>
        <p:txBody>
          <a:bodyPr/>
          <a:lstStyle/>
          <a:p>
            <a:endParaRPr lang="en-US" altLang="en-US" sz="2400" b="1">
              <a:solidFill>
                <a:srgbClr val="000000"/>
              </a:solidFill>
              <a:latin typeface="Times New Roman" panose="02020603050405020304" pitchFamily="18" charset="0"/>
            </a:endParaRPr>
          </a:p>
        </p:txBody>
      </p:sp>
      <p:pic>
        <p:nvPicPr>
          <p:cNvPr id="18436" name="Picture 4">
            <a:extLst>
              <a:ext uri="{FF2B5EF4-FFF2-40B4-BE49-F238E27FC236}">
                <a16:creationId xmlns:a16="http://schemas.microsoft.com/office/drawing/2014/main" id="{070886DD-4C66-4187-9821-CECDF58C5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7543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59466" y="2372043"/>
            <a:ext cx="10515600" cy="2141505"/>
          </a:xfrm>
        </p:spPr>
        <p:txBody>
          <a:bodyPr>
            <a:normAutofit/>
          </a:bodyPr>
          <a:lstStyle>
            <a:lvl1pPr algn="ctr">
              <a:defRPr sz="6600" b="1" baseline="0"/>
            </a:lvl1pPr>
          </a:lstStyle>
          <a:p>
            <a:r>
              <a:rPr lang="en-US" dirty="0">
                <a:latin typeface="Times New Roman" panose="02020603050405020304" pitchFamily="18" charset="0"/>
                <a:cs typeface="Times New Roman" panose="02020603050405020304" pitchFamily="18" charset="0"/>
              </a:rPr>
              <a:t>The End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51109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9174-775F-4215-8D01-610444C3AEB7}"/>
              </a:ext>
            </a:extLst>
          </p:cNvPr>
          <p:cNvSpPr>
            <a:spLocks noGrp="1"/>
          </p:cNvSpPr>
          <p:nvPr>
            <p:ph type="title"/>
          </p:nvPr>
        </p:nvSpPr>
        <p:spPr/>
        <p:txBody>
          <a:bodyPr/>
          <a:lstStyle/>
          <a:p>
            <a:r>
              <a:rPr lang="en-US" dirty="0"/>
              <a:t>Classification of proteins cont’d…</a:t>
            </a:r>
          </a:p>
        </p:txBody>
      </p:sp>
      <p:sp>
        <p:nvSpPr>
          <p:cNvPr id="3" name="Content Placeholder 2">
            <a:extLst>
              <a:ext uri="{FF2B5EF4-FFF2-40B4-BE49-F238E27FC236}">
                <a16:creationId xmlns:a16="http://schemas.microsoft.com/office/drawing/2014/main" id="{5811DD0A-A335-4750-B522-D121EB4345C1}"/>
              </a:ext>
            </a:extLst>
          </p:cNvPr>
          <p:cNvSpPr>
            <a:spLocks noGrp="1"/>
          </p:cNvSpPr>
          <p:nvPr>
            <p:ph idx="1"/>
          </p:nvPr>
        </p:nvSpPr>
        <p:spPr/>
        <p:txBody>
          <a:bodyPr/>
          <a:lstStyle/>
          <a:p>
            <a:pPr marL="342900" marR="0" lvl="0" indent="-342900" algn="just">
              <a:lnSpc>
                <a:spcPct val="115000"/>
              </a:lnSpc>
              <a:spcBef>
                <a:spcPts val="0"/>
              </a:spcBef>
              <a:spcAft>
                <a:spcPts val="0"/>
              </a:spcAft>
              <a:buFont typeface="+mj-lt"/>
              <a:buAutoNum type="arabicPeriod"/>
            </a:pPr>
            <a:r>
              <a:rPr lang="en-US" sz="2800" b="1" dirty="0">
                <a:effectLst/>
                <a:latin typeface="Arial" panose="020B0604020202020204" pitchFamily="34" charset="0"/>
                <a:ea typeface="Calibri" panose="020F0502020204030204" pitchFamily="34" charset="0"/>
              </a:rPr>
              <a:t>Classification by shape into two</a:t>
            </a:r>
            <a:r>
              <a:rPr lang="en-US" sz="2800" dirty="0">
                <a:effectLst/>
                <a:latin typeface="Arial" panose="020B060402020202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b="1" dirty="0">
                <a:effectLst/>
                <a:latin typeface="Arial" panose="020B0604020202020204" pitchFamily="34" charset="0"/>
                <a:ea typeface="Calibri" panose="020F0502020204030204" pitchFamily="34" charset="0"/>
              </a:rPr>
              <a:t>Fibrous protein,</a:t>
            </a:r>
            <a:r>
              <a:rPr lang="en-US" sz="2800" dirty="0">
                <a:effectLst/>
                <a:latin typeface="Arial" panose="020B0604020202020204" pitchFamily="34" charset="0"/>
                <a:ea typeface="Calibri" panose="020F0502020204030204" pitchFamily="34" charset="0"/>
              </a:rPr>
              <a:t> which are water insoluble and are mainly found in the hair, skin connective and elastic tissue. </a:t>
            </a:r>
            <a:endParaRPr lang="en-US" sz="2800" dirty="0">
              <a:effectLst/>
              <a:latin typeface="Calibri" panose="020F0502020204030204" pitchFamily="34" charset="0"/>
              <a:ea typeface="Calibri" panose="020F0502020204030204" pitchFamily="34" charset="0"/>
            </a:endParaRPr>
          </a:p>
          <a:p>
            <a:pPr marL="457200" marR="0" algn="just">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rPr>
              <a:t>They are string like and can intertwine to form strong fibers. </a:t>
            </a:r>
            <a:endParaRPr lang="en-US" sz="28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b="1" dirty="0">
                <a:effectLst/>
                <a:latin typeface="Arial" panose="020B0604020202020204" pitchFamily="34" charset="0"/>
                <a:ea typeface="Calibri" panose="020F0502020204030204" pitchFamily="34" charset="0"/>
              </a:rPr>
              <a:t>Globular protein</a:t>
            </a:r>
            <a:r>
              <a:rPr lang="en-US" sz="2800" dirty="0">
                <a:effectLst/>
                <a:latin typeface="Arial" panose="020B0604020202020204" pitchFamily="34" charset="0"/>
                <a:ea typeface="Calibri" panose="020F0502020204030204" pitchFamily="34" charset="0"/>
              </a:rPr>
              <a:t>, are water soluble and forms stable suspensions. </a:t>
            </a:r>
            <a:endParaRPr lang="en-US" sz="2800" dirty="0">
              <a:effectLst/>
              <a:latin typeface="Calibri" panose="020F0502020204030204" pitchFamily="34" charset="0"/>
              <a:ea typeface="Calibri" panose="020F0502020204030204" pitchFamily="34" charset="0"/>
            </a:endParaRPr>
          </a:p>
          <a:p>
            <a:pPr marL="457200" marR="0" algn="just">
              <a:lnSpc>
                <a:spcPct val="115000"/>
              </a:lnSpc>
              <a:spcBef>
                <a:spcPts val="0"/>
              </a:spcBef>
              <a:spcAft>
                <a:spcPts val="0"/>
              </a:spcAft>
            </a:pPr>
            <a:r>
              <a:rPr lang="en-US" sz="2800" dirty="0">
                <a:effectLst/>
                <a:latin typeface="Arial" panose="020B0604020202020204" pitchFamily="34" charset="0"/>
                <a:ea typeface="Calibri" panose="020F0502020204030204" pitchFamily="34" charset="0"/>
              </a:rPr>
              <a:t>These include enzymes, blood proteins and immunoglobins</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72833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939F-4105-416A-9049-9C7BC75A2794}"/>
              </a:ext>
            </a:extLst>
          </p:cNvPr>
          <p:cNvSpPr>
            <a:spLocks noGrp="1"/>
          </p:cNvSpPr>
          <p:nvPr>
            <p:ph type="title"/>
          </p:nvPr>
        </p:nvSpPr>
        <p:spPr/>
        <p:txBody>
          <a:bodyPr/>
          <a:lstStyle/>
          <a:p>
            <a:r>
              <a:rPr lang="en-US" dirty="0"/>
              <a:t>Protein classification cont’d </a:t>
            </a:r>
          </a:p>
        </p:txBody>
      </p:sp>
      <p:sp>
        <p:nvSpPr>
          <p:cNvPr id="3" name="Content Placeholder 2">
            <a:extLst>
              <a:ext uri="{FF2B5EF4-FFF2-40B4-BE49-F238E27FC236}">
                <a16:creationId xmlns:a16="http://schemas.microsoft.com/office/drawing/2014/main" id="{247B4947-3BF9-4F09-B845-F4FB0489A416}"/>
              </a:ext>
            </a:extLst>
          </p:cNvPr>
          <p:cNvSpPr>
            <a:spLocks noGrp="1"/>
          </p:cNvSpPr>
          <p:nvPr>
            <p:ph idx="1"/>
          </p:nvPr>
        </p:nvSpPr>
        <p:spPr/>
        <p:txBody>
          <a:bodyPr>
            <a:normAutofit fontScale="92500" lnSpcReduction="10000"/>
          </a:bodyPr>
          <a:lstStyle/>
          <a:p>
            <a:pPr marL="342900" marR="0" lvl="0" indent="-342900" algn="just">
              <a:lnSpc>
                <a:spcPct val="115000"/>
              </a:lnSpc>
              <a:spcBef>
                <a:spcPts val="0"/>
              </a:spcBef>
              <a:spcAft>
                <a:spcPts val="0"/>
              </a:spcAft>
              <a:buFont typeface="+mj-lt"/>
              <a:buAutoNum type="arabicPeriod"/>
            </a:pPr>
            <a:r>
              <a:rPr lang="en-US" sz="2400" b="1" dirty="0">
                <a:effectLst/>
                <a:latin typeface="Arial" panose="020B0604020202020204" pitchFamily="34" charset="0"/>
                <a:ea typeface="Calibri" panose="020F0502020204030204" pitchFamily="34" charset="0"/>
              </a:rPr>
              <a:t>Classification by Composition </a:t>
            </a:r>
            <a:endParaRPr lang="en-US" sz="2400" dirty="0">
              <a:effectLst/>
              <a:latin typeface="Calibri" panose="020F0502020204030204" pitchFamily="34" charset="0"/>
              <a:ea typeface="Calibri" panose="020F0502020204030204" pitchFamily="34" charset="0"/>
            </a:endParaRPr>
          </a:p>
          <a:p>
            <a:pPr marL="457200" marR="0" algn="just">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rPr>
              <a:t>Proteins can be simplified as either: </a:t>
            </a: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Simple protein</a:t>
            </a:r>
            <a:r>
              <a:rPr lang="en-US" sz="2400" dirty="0">
                <a:effectLst/>
                <a:latin typeface="Arial" panose="020B0604020202020204" pitchFamily="34" charset="0"/>
                <a:ea typeface="Calibri" panose="020F0502020204030204" pitchFamily="34" charset="0"/>
              </a:rPr>
              <a:t> which is made up of only amino acids residues.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Calibri" panose="020F0502020204030204" pitchFamily="34" charset="0"/>
              </a:rPr>
              <a:t>Conjugated protein</a:t>
            </a:r>
            <a:r>
              <a:rPr lang="en-US" sz="2400" dirty="0">
                <a:effectLst/>
                <a:latin typeface="Arial" panose="020B0604020202020204" pitchFamily="34" charset="0"/>
                <a:ea typeface="Calibri" panose="020F0502020204030204" pitchFamily="34" charset="0"/>
              </a:rPr>
              <a:t> which has other chemical components in addition to amino acids incorporated in it. </a:t>
            </a: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457200" marR="0" algn="just">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rPr>
              <a:t>These may be organic or inorganic prosthetic groups (heme units, lipid molecule, carbohydrate or metal ion:</a:t>
            </a:r>
          </a:p>
          <a:p>
            <a:pPr marL="457200" marR="0" algn="just">
              <a:lnSpc>
                <a:spcPct val="115000"/>
              </a:lnSpc>
              <a:spcBef>
                <a:spcPts val="0"/>
              </a:spcBef>
              <a:spcAft>
                <a:spcPts val="0"/>
              </a:spcAft>
            </a:pPr>
            <a:r>
              <a:rPr lang="en-US" sz="2400" dirty="0">
                <a:latin typeface="Arial" panose="020B0604020202020204" pitchFamily="34" charset="0"/>
                <a:ea typeface="Calibri" panose="020F0502020204030204" pitchFamily="34" charset="0"/>
              </a:rPr>
              <a:t>Examples of conjugated proteins are</a:t>
            </a:r>
          </a:p>
          <a:p>
            <a:pPr marL="1028700" lvl="1" indent="-342900" algn="just">
              <a:lnSpc>
                <a:spcPct val="115000"/>
              </a:lnSpc>
              <a:spcBef>
                <a:spcPts val="0"/>
              </a:spcBef>
              <a:buFont typeface="+mj-lt"/>
              <a:buAutoNum type="alphaLcParenR"/>
            </a:pPr>
            <a:r>
              <a:rPr lang="en-US" dirty="0" err="1">
                <a:effectLst/>
                <a:latin typeface="Arial" panose="020B0604020202020204" pitchFamily="34" charset="0"/>
                <a:ea typeface="Calibri" panose="020F0502020204030204" pitchFamily="34" charset="0"/>
              </a:rPr>
              <a:t>Gycoproteins</a:t>
            </a:r>
            <a:r>
              <a:rPr lang="en-US" dirty="0">
                <a:effectLst/>
                <a:latin typeface="Arial" panose="020B0604020202020204" pitchFamily="34" charset="0"/>
                <a:ea typeface="Calibri" panose="020F0502020204030204" pitchFamily="34" charset="0"/>
              </a:rPr>
              <a:t> </a:t>
            </a:r>
          </a:p>
          <a:p>
            <a:pPr marL="1028700" lvl="1" indent="-342900" algn="just">
              <a:lnSpc>
                <a:spcPct val="115000"/>
              </a:lnSpc>
              <a:spcBef>
                <a:spcPts val="0"/>
              </a:spcBef>
              <a:buFont typeface="+mj-lt"/>
              <a:buAutoNum type="alphaLcParenR"/>
            </a:pPr>
            <a:r>
              <a:rPr lang="en-US" dirty="0" err="1">
                <a:latin typeface="Arial" panose="020B0604020202020204" pitchFamily="34" charset="0"/>
                <a:ea typeface="Calibri" panose="020F0502020204030204" pitchFamily="34" charset="0"/>
              </a:rPr>
              <a:t>Lipopreins</a:t>
            </a:r>
            <a:r>
              <a:rPr lang="en-US" dirty="0">
                <a:latin typeface="Arial" panose="020B0604020202020204" pitchFamily="34" charset="0"/>
                <a:ea typeface="Calibri" panose="020F0502020204030204" pitchFamily="34" charset="0"/>
              </a:rPr>
              <a:t> </a:t>
            </a:r>
            <a:endParaRPr lang="en-US" dirty="0">
              <a:effectLst/>
              <a:latin typeface="Arial" panose="020B0604020202020204" pitchFamily="34" charset="0"/>
              <a:ea typeface="Calibri" panose="020F0502020204030204" pitchFamily="34" charset="0"/>
            </a:endParaRPr>
          </a:p>
          <a:p>
            <a:pPr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18544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7588-293E-4DE7-9EFA-404A1B1139F3}"/>
              </a:ext>
            </a:extLst>
          </p:cNvPr>
          <p:cNvSpPr>
            <a:spLocks noGrp="1"/>
          </p:cNvSpPr>
          <p:nvPr>
            <p:ph type="title"/>
          </p:nvPr>
        </p:nvSpPr>
        <p:spPr/>
        <p:txBody>
          <a:bodyPr/>
          <a:lstStyle/>
          <a:p>
            <a:r>
              <a:rPr lang="en-US" sz="3600" dirty="0">
                <a:effectLst/>
                <a:latin typeface="Arial" panose="020B0604020202020204" pitchFamily="34" charset="0"/>
                <a:ea typeface="Calibri" panose="020F0502020204030204" pitchFamily="34" charset="0"/>
                <a:cs typeface="Arial" panose="020B0604020202020204" pitchFamily="34" charset="0"/>
              </a:rPr>
              <a:t>Dietary Protein Quality </a:t>
            </a:r>
            <a:br>
              <a:rPr lang="en-US" sz="44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101CD1B-05F2-4FAC-A986-1ACB803B017A}"/>
              </a:ext>
            </a:extLst>
          </p:cNvPr>
          <p:cNvSpPr>
            <a:spLocks noGrp="1"/>
          </p:cNvSpPr>
          <p:nvPr>
            <p:ph idx="1"/>
          </p:nvPr>
        </p:nvSpPr>
        <p:spPr>
          <a:xfrm>
            <a:off x="838200" y="1825625"/>
            <a:ext cx="10515600" cy="4744508"/>
          </a:xfrm>
        </p:spPr>
        <p:txBody>
          <a:bodyPr>
            <a:normAutofit fontScale="92500" lnSpcReduction="10000"/>
          </a:bodyPr>
          <a:lstStyle/>
          <a:p>
            <a:pPr marL="0" marR="0" algn="just">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rPr>
              <a:t>The nutritional quality of dietary protein is generally determined by three factors: </a:t>
            </a:r>
            <a:endParaRPr lang="en-US" sz="20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arenR"/>
            </a:pPr>
            <a:r>
              <a:rPr lang="en-US" sz="2000" dirty="0">
                <a:effectLst/>
                <a:latin typeface="Arial" panose="020B0604020202020204" pitchFamily="34" charset="0"/>
                <a:ea typeface="Calibri" panose="020F0502020204030204" pitchFamily="34" charset="0"/>
              </a:rPr>
              <a:t>Essential amino acid composition, </a:t>
            </a:r>
            <a:endParaRPr lang="en-US" sz="20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arenR"/>
            </a:pPr>
            <a:r>
              <a:rPr lang="en-US" sz="2000" dirty="0">
                <a:effectLst/>
                <a:latin typeface="Arial" panose="020B0604020202020204" pitchFamily="34" charset="0"/>
                <a:ea typeface="Calibri" panose="020F0502020204030204" pitchFamily="34" charset="0"/>
              </a:rPr>
              <a:t>Digestibility</a:t>
            </a:r>
            <a:endParaRPr lang="en-US" sz="20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arenR"/>
            </a:pPr>
            <a:r>
              <a:rPr lang="en-US" sz="2000" dirty="0">
                <a:effectLst/>
                <a:latin typeface="Arial" panose="020B0604020202020204" pitchFamily="34" charset="0"/>
                <a:ea typeface="Calibri" panose="020F0502020204030204" pitchFamily="34" charset="0"/>
              </a:rPr>
              <a:t>Amino acid requirements of the species consuming the protein. </a:t>
            </a:r>
          </a:p>
          <a:p>
            <a:pPr marL="0" indent="0" algn="just">
              <a:lnSpc>
                <a:spcPct val="115000"/>
              </a:lnSpc>
              <a:spcBef>
                <a:spcPts val="0"/>
              </a:spcBef>
              <a:buNone/>
            </a:pPr>
            <a:endParaRPr lang="en-US" sz="2000" dirty="0">
              <a:effectLst/>
              <a:latin typeface="Arial" panose="020B0604020202020204" pitchFamily="34" charset="0"/>
              <a:ea typeface="Calibri" panose="020F0502020204030204" pitchFamily="34" charset="0"/>
            </a:endParaRPr>
          </a:p>
          <a:p>
            <a:pPr algn="just">
              <a:lnSpc>
                <a:spcPct val="115000"/>
              </a:lnSpc>
              <a:spcBef>
                <a:spcPts val="0"/>
              </a:spcBef>
              <a:buFont typeface="Wingdings" panose="05000000000000000000" pitchFamily="2" charset="2"/>
              <a:buChar char="v"/>
            </a:pPr>
            <a:r>
              <a:rPr lang="en-US" sz="2000" dirty="0">
                <a:effectLst/>
                <a:latin typeface="Arial" panose="020B0604020202020204" pitchFamily="34" charset="0"/>
                <a:ea typeface="Calibri" panose="020F0502020204030204" pitchFamily="34" charset="0"/>
              </a:rPr>
              <a:t>Essential amino acid composition, </a:t>
            </a:r>
            <a:endParaRPr lang="en-US" sz="20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mj-lt"/>
              <a:buAutoNum type="arabicParenR"/>
            </a:pPr>
            <a:endParaRPr lang="en-US" sz="1800" dirty="0">
              <a:effectLst/>
              <a:latin typeface="Calibri" panose="020F0502020204030204" pitchFamily="34" charset="0"/>
              <a:ea typeface="Calibri" panose="020F0502020204030204" pitchFamily="34" charset="0"/>
            </a:endParaRPr>
          </a:p>
          <a:p>
            <a:pPr marL="0" marR="0" indent="0" algn="just">
              <a:lnSpc>
                <a:spcPct val="115000"/>
              </a:lnSpc>
              <a:spcBef>
                <a:spcPts val="0"/>
              </a:spcBef>
              <a:spcAft>
                <a:spcPts val="0"/>
              </a:spcAft>
              <a:buNone/>
            </a:pPr>
            <a:r>
              <a:rPr lang="en-US" sz="2000" dirty="0">
                <a:effectLst/>
                <a:latin typeface="Arial" panose="020B0604020202020204" pitchFamily="34" charset="0"/>
                <a:ea typeface="Calibri" panose="020F0502020204030204" pitchFamily="34" charset="0"/>
              </a:rPr>
              <a:t>The specific amino acid that is in shortest supply is called the limiting amino acid. Protein quality is defined according to the </a:t>
            </a:r>
            <a:r>
              <a:rPr lang="en-US" sz="2000" b="1" dirty="0">
                <a:effectLst/>
                <a:latin typeface="Arial" panose="020B0604020202020204" pitchFamily="34" charset="0"/>
                <a:ea typeface="Calibri" panose="020F0502020204030204" pitchFamily="34" charset="0"/>
              </a:rPr>
              <a:t>amino acid pattern of egg protein as a reference.</a:t>
            </a:r>
            <a:r>
              <a:rPr lang="en-US" sz="2000" dirty="0">
                <a:effectLst/>
                <a:latin typeface="Arial" panose="020B060402020202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000" b="1" dirty="0">
                <a:effectLst/>
                <a:latin typeface="Arial" panose="020B0604020202020204" pitchFamily="34" charset="0"/>
                <a:ea typeface="Calibri" panose="020F0502020204030204" pitchFamily="34" charset="0"/>
              </a:rPr>
              <a:t>Animal proteins: </a:t>
            </a:r>
            <a:r>
              <a:rPr lang="en-US" sz="2000" dirty="0">
                <a:effectLst/>
                <a:latin typeface="Arial" panose="020B0604020202020204" pitchFamily="34" charset="0"/>
                <a:ea typeface="Calibri" panose="020F0502020204030204" pitchFamily="34" charset="0"/>
              </a:rPr>
              <a:t>are often classified as being </a:t>
            </a:r>
            <a:r>
              <a:rPr lang="en-US" sz="2000" b="1" dirty="0">
                <a:effectLst/>
                <a:latin typeface="Arial" panose="020B0604020202020204" pitchFamily="34" charset="0"/>
                <a:ea typeface="Calibri" panose="020F0502020204030204" pitchFamily="34" charset="0"/>
              </a:rPr>
              <a:t>"complete"</a:t>
            </a:r>
            <a:r>
              <a:rPr lang="en-US" sz="2000" dirty="0">
                <a:effectLst/>
                <a:latin typeface="Arial" panose="020B0604020202020204" pitchFamily="34" charset="0"/>
                <a:ea typeface="Calibri" panose="020F0502020204030204" pitchFamily="34" charset="0"/>
              </a:rPr>
              <a:t> because they contain all the nine indispensable amino acids in concentrations sufficient to meet effectively the requirements of humans. </a:t>
            </a:r>
            <a:endParaRPr lang="en-US" sz="2000" dirty="0">
              <a:effectLst/>
              <a:latin typeface="Calibri" panose="020F0502020204030204" pitchFamily="34" charset="0"/>
              <a:ea typeface="Calibri" panose="020F0502020204030204" pitchFamily="34" charset="0"/>
            </a:endParaRPr>
          </a:p>
          <a:p>
            <a:r>
              <a:rPr lang="en-US" sz="2000" b="1" dirty="0">
                <a:effectLst/>
                <a:latin typeface="Arial" panose="020B0604020202020204" pitchFamily="34" charset="0"/>
                <a:ea typeface="Calibri" panose="020F0502020204030204" pitchFamily="34" charset="0"/>
              </a:rPr>
              <a:t>Most plant proteins:</a:t>
            </a:r>
            <a:r>
              <a:rPr lang="en-US" sz="2000" dirty="0">
                <a:effectLst/>
                <a:latin typeface="Arial" panose="020B0604020202020204" pitchFamily="34" charset="0"/>
                <a:ea typeface="Calibri" panose="020F0502020204030204" pitchFamily="34" charset="0"/>
              </a:rPr>
              <a:t> are classified as </a:t>
            </a:r>
            <a:r>
              <a:rPr lang="en-US" sz="2000" b="1" dirty="0">
                <a:effectLst/>
                <a:latin typeface="Arial" panose="020B0604020202020204" pitchFamily="34" charset="0"/>
                <a:ea typeface="Calibri" panose="020F0502020204030204" pitchFamily="34" charset="0"/>
              </a:rPr>
              <a:t>"incomplete"</a:t>
            </a:r>
            <a:r>
              <a:rPr lang="en-US" sz="2000" dirty="0">
                <a:effectLst/>
                <a:latin typeface="Arial" panose="020B0604020202020204" pitchFamily="34" charset="0"/>
                <a:ea typeface="Calibri" panose="020F0502020204030204" pitchFamily="34" charset="0"/>
              </a:rPr>
              <a:t> as they are deficient in one or more of the indispensable amino acids. Grains are generally deficient in lysine while pulses (legumes) are short of methionine</a:t>
            </a:r>
            <a:endParaRPr lang="en-US" sz="2000" dirty="0"/>
          </a:p>
        </p:txBody>
      </p:sp>
    </p:spTree>
    <p:extLst>
      <p:ext uri="{BB962C8B-B14F-4D97-AF65-F5344CB8AC3E}">
        <p14:creationId xmlns:p14="http://schemas.microsoft.com/office/powerpoint/2010/main" val="355667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C877-0AC8-49BB-8C32-CA3D9CFCFCDE}"/>
              </a:ext>
            </a:extLst>
          </p:cNvPr>
          <p:cNvSpPr>
            <a:spLocks noGrp="1"/>
          </p:cNvSpPr>
          <p:nvPr>
            <p:ph type="title"/>
          </p:nvPr>
        </p:nvSpPr>
        <p:spPr/>
        <p:txBody>
          <a:bodyPr/>
          <a:lstStyle/>
          <a:p>
            <a:r>
              <a:rPr lang="en-US" dirty="0"/>
              <a:t>Protein quality cont’d…</a:t>
            </a:r>
          </a:p>
        </p:txBody>
      </p:sp>
      <p:sp>
        <p:nvSpPr>
          <p:cNvPr id="3" name="Content Placeholder 2">
            <a:extLst>
              <a:ext uri="{FF2B5EF4-FFF2-40B4-BE49-F238E27FC236}">
                <a16:creationId xmlns:a16="http://schemas.microsoft.com/office/drawing/2014/main" id="{9D1A3750-5964-4A7B-862E-7F745629122D}"/>
              </a:ext>
            </a:extLst>
          </p:cNvPr>
          <p:cNvSpPr>
            <a:spLocks noGrp="1"/>
          </p:cNvSpPr>
          <p:nvPr>
            <p:ph idx="1"/>
          </p:nvPr>
        </p:nvSpPr>
        <p:spPr/>
        <p:txBody>
          <a:bodyPr>
            <a:normAutofit fontScale="25000" lnSpcReduction="20000"/>
          </a:bodyPr>
          <a:lstStyle/>
          <a:p>
            <a:pPr marL="0" marR="0" algn="just">
              <a:lnSpc>
                <a:spcPct val="115000"/>
              </a:lnSpc>
              <a:spcBef>
                <a:spcPts val="0"/>
              </a:spcBef>
              <a:spcAft>
                <a:spcPts val="0"/>
              </a:spcAft>
            </a:pPr>
            <a:r>
              <a:rPr lang="en-US" sz="9200" b="1" dirty="0">
                <a:effectLst/>
                <a:latin typeface="Arial" panose="020B0604020202020204" pitchFamily="34" charset="0"/>
                <a:ea typeface="Calibri" panose="020F0502020204030204" pitchFamily="34" charset="0"/>
              </a:rPr>
              <a:t>Digestibility</a:t>
            </a:r>
            <a:r>
              <a:rPr lang="en-US" sz="9200" dirty="0">
                <a:effectLst/>
                <a:latin typeface="Arial" panose="020B0604020202020204" pitchFamily="34" charset="0"/>
                <a:ea typeface="Calibri" panose="020F0502020204030204" pitchFamily="34" charset="0"/>
              </a:rPr>
              <a:t> </a:t>
            </a:r>
            <a:endParaRPr lang="en-US" sz="9200"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9200" dirty="0">
                <a:effectLst/>
                <a:latin typeface="Arial" panose="020B0604020202020204" pitchFamily="34" charset="0"/>
                <a:ea typeface="Calibri" panose="020F0502020204030204" pitchFamily="34" charset="0"/>
              </a:rPr>
              <a:t>Before a protein can serve as a nutritional source of amino acids, it must be digested. Any factor that alters digestibility would in turn affect the nutritional value of a protein. </a:t>
            </a:r>
          </a:p>
          <a:p>
            <a:pPr marL="0" marR="0" algn="just">
              <a:lnSpc>
                <a:spcPct val="115000"/>
              </a:lnSpc>
              <a:spcBef>
                <a:spcPts val="0"/>
              </a:spcBef>
              <a:spcAft>
                <a:spcPts val="0"/>
              </a:spcAft>
            </a:pPr>
            <a:endParaRPr lang="en-US" sz="92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9200" dirty="0">
                <a:effectLst/>
                <a:latin typeface="Arial" panose="020B0604020202020204" pitchFamily="34" charset="0"/>
                <a:ea typeface="Calibri" panose="020F0502020204030204" pitchFamily="34" charset="0"/>
              </a:rPr>
              <a:t>Digestibility and utilization of legume protein is limited by the structure of the protein and the </a:t>
            </a:r>
            <a:r>
              <a:rPr lang="en-US" sz="9200" b="1" dirty="0">
                <a:effectLst/>
                <a:latin typeface="Arial" panose="020B0604020202020204" pitchFamily="34" charset="0"/>
                <a:ea typeface="Calibri" panose="020F0502020204030204" pitchFamily="34" charset="0"/>
              </a:rPr>
              <a:t>presence of antimetabolic/ antinutrient factors such as protease enzymes inhibitors, phytates and polyphenols</a:t>
            </a:r>
            <a:r>
              <a:rPr lang="en-US" sz="9200" dirty="0">
                <a:effectLst/>
                <a:latin typeface="Arial" panose="020B0604020202020204" pitchFamily="34" charset="0"/>
                <a:ea typeface="Calibri" panose="020F0502020204030204" pitchFamily="34" charset="0"/>
              </a:rPr>
              <a:t>. </a:t>
            </a:r>
          </a:p>
          <a:p>
            <a:pPr marL="342900" marR="0" lvl="0" indent="-342900" algn="just">
              <a:lnSpc>
                <a:spcPct val="115000"/>
              </a:lnSpc>
              <a:spcBef>
                <a:spcPts val="0"/>
              </a:spcBef>
              <a:spcAft>
                <a:spcPts val="0"/>
              </a:spcAft>
              <a:buFont typeface="Symbol" panose="05050102010706020507" pitchFamily="18" charset="2"/>
              <a:buChar char=""/>
            </a:pPr>
            <a:endParaRPr lang="en-US" sz="9200" dirty="0">
              <a:effectLst/>
              <a:latin typeface="Calibri" panose="020F0502020204030204" pitchFamily="34" charset="0"/>
              <a:ea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9200" dirty="0">
                <a:effectLst/>
                <a:latin typeface="Arial" panose="020B0604020202020204" pitchFamily="34" charset="0"/>
                <a:ea typeface="Calibri" panose="020F0502020204030204" pitchFamily="34" charset="0"/>
              </a:rPr>
              <a:t>In many raw food ingredients, proteins may not be hydrolyzed by digestive enzymes because of the presence of protease inhibitors such as </a:t>
            </a:r>
            <a:r>
              <a:rPr lang="en-US" sz="9200" b="1" dirty="0">
                <a:effectLst/>
                <a:latin typeface="Arial" panose="020B0604020202020204" pitchFamily="34" charset="0"/>
                <a:ea typeface="Calibri" panose="020F0502020204030204" pitchFamily="34" charset="0"/>
              </a:rPr>
              <a:t>trypsin inhibitor in raw soybeans.</a:t>
            </a:r>
            <a:endParaRPr lang="en-US" sz="9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77455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E274-BE7B-4239-92DA-715C890CC9F1}"/>
              </a:ext>
            </a:extLst>
          </p:cNvPr>
          <p:cNvSpPr>
            <a:spLocks noGrp="1"/>
          </p:cNvSpPr>
          <p:nvPr>
            <p:ph type="title"/>
          </p:nvPr>
        </p:nvSpPr>
        <p:spPr/>
        <p:txBody>
          <a:bodyPr/>
          <a:lstStyle/>
          <a:p>
            <a:r>
              <a:rPr lang="en-US" dirty="0"/>
              <a:t>Protein quality cont’d….</a:t>
            </a:r>
          </a:p>
        </p:txBody>
      </p:sp>
      <p:sp>
        <p:nvSpPr>
          <p:cNvPr id="3" name="Content Placeholder 2">
            <a:extLst>
              <a:ext uri="{FF2B5EF4-FFF2-40B4-BE49-F238E27FC236}">
                <a16:creationId xmlns:a16="http://schemas.microsoft.com/office/drawing/2014/main" id="{996E9F2D-6BFB-40D0-A784-ECACC0600118}"/>
              </a:ext>
            </a:extLst>
          </p:cNvPr>
          <p:cNvSpPr>
            <a:spLocks noGrp="1"/>
          </p:cNvSpPr>
          <p:nvPr>
            <p:ph idx="1"/>
          </p:nvPr>
        </p:nvSpPr>
        <p:spPr/>
        <p:txBody>
          <a:bodyPr>
            <a:normAutofit/>
          </a:bodyPr>
          <a:lstStyle/>
          <a:p>
            <a:pPr marL="0" marR="0" algn="just">
              <a:lnSpc>
                <a:spcPct val="115000"/>
              </a:lnSpc>
              <a:spcBef>
                <a:spcPts val="0"/>
              </a:spcBef>
              <a:spcAft>
                <a:spcPts val="0"/>
              </a:spcAft>
            </a:pPr>
            <a:r>
              <a:rPr lang="en-US" b="1" dirty="0">
                <a:effectLst/>
                <a:latin typeface="Arial" panose="020B0604020202020204" pitchFamily="34" charset="0"/>
                <a:ea typeface="Calibri" panose="020F0502020204030204" pitchFamily="34" charset="0"/>
              </a:rPr>
              <a:t>Essential amino acid requirements </a:t>
            </a:r>
            <a:endParaRPr lang="en-US"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dirty="0">
                <a:effectLst/>
                <a:latin typeface="Arial" panose="020B0604020202020204" pitchFamily="34" charset="0"/>
                <a:ea typeface="Calibri" panose="020F0502020204030204" pitchFamily="34" charset="0"/>
              </a:rPr>
              <a:t>infants and growing children have a higher requirement for essential amino acids compared to the adults.</a:t>
            </a:r>
            <a:endParaRPr lang="en-US"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b="1" dirty="0">
                <a:effectLst/>
                <a:latin typeface="Arial" panose="020B0604020202020204" pitchFamily="34" charset="0"/>
                <a:ea typeface="Calibri" panose="020F0502020204030204" pitchFamily="34" charset="0"/>
              </a:rPr>
              <a:t>Amino acid requirements  is also determined  by the type of species consuming the protein. </a:t>
            </a:r>
          </a:p>
          <a:p>
            <a:pPr marL="0" marR="0" indent="0" algn="just">
              <a:lnSpc>
                <a:spcPct val="115000"/>
              </a:lnSpc>
              <a:spcBef>
                <a:spcPts val="0"/>
              </a:spcBef>
              <a:spcAft>
                <a:spcPts val="0"/>
              </a:spcAft>
              <a:buNone/>
            </a:pPr>
            <a:r>
              <a:rPr lang="en-US" b="1" dirty="0">
                <a:latin typeface="Arial" panose="020B0604020202020204" pitchFamily="34" charset="0"/>
                <a:ea typeface="Calibri" panose="020F0502020204030204" pitchFamily="34" charset="0"/>
              </a:rPr>
              <a:t>For example , a</a:t>
            </a:r>
            <a:r>
              <a:rPr lang="en-US" dirty="0">
                <a:effectLst/>
                <a:latin typeface="Arial" panose="020B0604020202020204" pitchFamily="34" charset="0"/>
                <a:ea typeface="Calibri" panose="020F0502020204030204" pitchFamily="34" charset="0"/>
              </a:rPr>
              <a:t> young lab rat needs more arginine than humans even  though the requirements in the species diminishes as the animals grow old. </a:t>
            </a:r>
            <a:endParaRPr lang="en-US" dirty="0"/>
          </a:p>
        </p:txBody>
      </p:sp>
    </p:spTree>
    <p:extLst>
      <p:ext uri="{BB962C8B-B14F-4D97-AF65-F5344CB8AC3E}">
        <p14:creationId xmlns:p14="http://schemas.microsoft.com/office/powerpoint/2010/main" val="355278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br>
              <a:rPr lang="en-US" sz="1800" b="1" dirty="0">
                <a:effectLst/>
                <a:latin typeface="Arial" panose="020B0604020202020204" pitchFamily="34" charset="0"/>
                <a:ea typeface="Calibri" panose="020F0502020204030204" pitchFamily="34" charset="0"/>
                <a:cs typeface="Times New Roman" panose="02020603050405020304" pitchFamily="18" charset="0"/>
              </a:rPr>
            </a:b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3100" b="1" dirty="0">
                <a:effectLst/>
                <a:latin typeface="Arial" panose="020B0604020202020204" pitchFamily="34" charset="0"/>
                <a:ea typeface="Calibri" panose="020F0502020204030204" pitchFamily="34" charset="0"/>
                <a:cs typeface="Times New Roman" panose="02020603050405020304" pitchFamily="18" charset="0"/>
              </a:rPr>
              <a:t>AMINO ACID CATABOLISM</a:t>
            </a:r>
            <a:r>
              <a:rPr lang="en-US" sz="3100" dirty="0">
                <a:effectLst/>
                <a:latin typeface="Arial" panose="020B060402020202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marR="0" algn="just">
              <a:lnSpc>
                <a:spcPct val="115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Two main reactions</a:t>
            </a:r>
            <a:r>
              <a:rPr lang="en-US" sz="2400" dirty="0">
                <a:effectLst/>
                <a:latin typeface="Arial" panose="020B0604020202020204" pitchFamily="34" charset="0"/>
                <a:ea typeface="Calibri" panose="020F0502020204030204" pitchFamily="34" charset="0"/>
                <a:cs typeface="Times New Roman" panose="02020603050405020304" pitchFamily="18" charset="0"/>
              </a:rPr>
              <a:t> in amino acid catabolism are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Font typeface="Wingdings" panose="05000000000000000000" pitchFamily="2" charset="2"/>
              <a:buChar char="v"/>
            </a:pPr>
            <a:r>
              <a:rPr lang="en-US" sz="2400" dirty="0">
                <a:effectLst/>
                <a:latin typeface="Arial" panose="020B0604020202020204" pitchFamily="34" charset="0"/>
                <a:ea typeface="Calibri" panose="020F0502020204030204" pitchFamily="34" charset="0"/>
                <a:cs typeface="Times New Roman" panose="02020603050405020304" pitchFamily="18" charset="0"/>
              </a:rPr>
              <a:t>transamination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buFont typeface="Wingdings" panose="05000000000000000000" pitchFamily="2" charset="2"/>
              <a:buChar char="v"/>
            </a:pPr>
            <a:r>
              <a:rPr lang="en-US" sz="2400" dirty="0">
                <a:effectLst/>
                <a:latin typeface="Arial" panose="020B0604020202020204" pitchFamily="34" charset="0"/>
                <a:ea typeface="Calibri" panose="020F0502020204030204" pitchFamily="34" charset="0"/>
                <a:cs typeface="Times New Roman" panose="02020603050405020304" pitchFamily="18" charset="0"/>
              </a:rPr>
              <a:t>oxidative deamination.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latin typeface="Arial" panose="020B0604020202020204" pitchFamily="34" charset="0"/>
                <a:cs typeface="Arial" panose="020B0604020202020204" pitchFamily="34" charset="0"/>
              </a:rPr>
              <a:t>Transamination</a:t>
            </a:r>
            <a:r>
              <a:rPr lang="en-US" sz="2400" dirty="0"/>
              <a:t>-</a:t>
            </a:r>
            <a:r>
              <a:rPr lang="en-US" sz="2400" b="0" i="0" dirty="0">
                <a:solidFill>
                  <a:srgbClr val="222222"/>
                </a:solidFill>
                <a:effectLst/>
                <a:latin typeface="arial" panose="020B0604020202020204" pitchFamily="34" charset="0"/>
              </a:rPr>
              <a:t>the transfer of an amino group from one molecule to another, especially from an amino acid to a keto acid.</a:t>
            </a:r>
          </a:p>
          <a:p>
            <a:pPr algn="just"/>
            <a:r>
              <a:rPr lang="en-US" sz="2400" dirty="0">
                <a:effectLst/>
                <a:latin typeface="Arial" panose="020B0604020202020204" pitchFamily="34" charset="0"/>
                <a:ea typeface="Calibri" panose="020F0502020204030204" pitchFamily="34" charset="0"/>
                <a:cs typeface="Times New Roman" panose="02020603050405020304" pitchFamily="18" charset="0"/>
              </a:rPr>
              <a:t>Transamination (or transfer of amino group) is a </a:t>
            </a:r>
            <a:r>
              <a:rPr lang="en-US" sz="2400" b="1" dirty="0">
                <a:effectLst/>
                <a:latin typeface="Arial" panose="020B0604020202020204" pitchFamily="34" charset="0"/>
                <a:ea typeface="Calibri" panose="020F0502020204030204" pitchFamily="34" charset="0"/>
                <a:cs typeface="Times New Roman" panose="02020603050405020304" pitchFamily="18" charset="0"/>
              </a:rPr>
              <a:t>chemical reaction</a:t>
            </a:r>
            <a:r>
              <a:rPr lang="en-US" sz="2400" dirty="0">
                <a:effectLst/>
                <a:latin typeface="Arial" panose="020B0604020202020204" pitchFamily="34" charset="0"/>
                <a:ea typeface="Calibri" panose="020F0502020204030204" pitchFamily="34" charset="0"/>
                <a:cs typeface="Times New Roman" panose="02020603050405020304" pitchFamily="18" charset="0"/>
              </a:rPr>
              <a:t> through which amino acids </a:t>
            </a:r>
            <a:r>
              <a:rPr lang="en-US" sz="2400" b="1" dirty="0">
                <a:effectLst/>
                <a:latin typeface="Arial" panose="020B0604020202020204" pitchFamily="34" charset="0"/>
                <a:ea typeface="Calibri" panose="020F0502020204030204" pitchFamily="34" charset="0"/>
                <a:cs typeface="Times New Roman" panose="02020603050405020304" pitchFamily="18" charset="0"/>
              </a:rPr>
              <a:t>transfer their amino group</a:t>
            </a:r>
            <a:r>
              <a:rPr lang="en-US" sz="2400" dirty="0">
                <a:effectLst/>
                <a:latin typeface="Arial" panose="020B0604020202020204" pitchFamily="34" charset="0"/>
                <a:ea typeface="Calibri" panose="020F0502020204030204" pitchFamily="34" charset="0"/>
                <a:cs typeface="Times New Roman" panose="02020603050405020304" pitchFamily="18" charset="0"/>
              </a:rPr>
              <a:t> to </a:t>
            </a:r>
            <a:r>
              <a:rPr lang="en-US" sz="2400" b="1" dirty="0">
                <a:effectLst/>
                <a:latin typeface="Arial" panose="020B0604020202020204" pitchFamily="34" charset="0"/>
                <a:ea typeface="Calibri" panose="020F0502020204030204" pitchFamily="34" charset="0"/>
                <a:cs typeface="Times New Roman" panose="02020603050405020304" pitchFamily="18" charset="0"/>
              </a:rPr>
              <a:t>an alpha-keto acid</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effectLst/>
                <a:latin typeface="Arial" panose="020B0604020202020204" pitchFamily="34" charset="0"/>
                <a:ea typeface="Calibri" panose="020F0502020204030204" pitchFamily="34" charset="0"/>
                <a:cs typeface="Times New Roman" panose="02020603050405020304" pitchFamily="18" charset="0"/>
              </a:rPr>
              <a:t>forming new amino acids.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Arial" panose="020B0604020202020204" pitchFamily="34" charset="0"/>
                <a:ea typeface="Calibri" panose="020F0502020204030204" pitchFamily="34" charset="0"/>
              </a:rPr>
              <a:t>The </a:t>
            </a:r>
            <a:r>
              <a:rPr lang="en-US" sz="2400" b="1" dirty="0">
                <a:effectLst/>
                <a:latin typeface="Arial" panose="020B0604020202020204" pitchFamily="34" charset="0"/>
                <a:ea typeface="Calibri" panose="020F0502020204030204" pitchFamily="34" charset="0"/>
              </a:rPr>
              <a:t>enzymes</a:t>
            </a:r>
            <a:r>
              <a:rPr lang="en-US" sz="2400" dirty="0">
                <a:effectLst/>
                <a:latin typeface="Arial" panose="020B0604020202020204" pitchFamily="34" charset="0"/>
                <a:ea typeface="Calibri" panose="020F0502020204030204" pitchFamily="34" charset="0"/>
              </a:rPr>
              <a:t> involved in transamination are known as </a:t>
            </a:r>
            <a:r>
              <a:rPr lang="en-US" sz="2400" b="1" dirty="0">
                <a:effectLst/>
                <a:latin typeface="Arial" panose="020B0604020202020204" pitchFamily="34" charset="0"/>
                <a:ea typeface="Calibri" panose="020F0502020204030204" pitchFamily="34" charset="0"/>
              </a:rPr>
              <a:t>transaminases/ aminotransferases</a:t>
            </a:r>
            <a:endParaRPr lang="en-US" sz="2400" dirty="0"/>
          </a:p>
        </p:txBody>
      </p:sp>
    </p:spTree>
    <p:extLst>
      <p:ext uri="{BB962C8B-B14F-4D97-AF65-F5344CB8AC3E}">
        <p14:creationId xmlns:p14="http://schemas.microsoft.com/office/powerpoint/2010/main" val="22734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9DD2-E902-4EEA-B706-369982D44DD7}"/>
              </a:ext>
            </a:extLst>
          </p:cNvPr>
          <p:cNvSpPr>
            <a:spLocks noGrp="1"/>
          </p:cNvSpPr>
          <p:nvPr>
            <p:ph type="title"/>
          </p:nvPr>
        </p:nvSpPr>
        <p:spPr/>
        <p:txBody>
          <a:bodyPr/>
          <a:lstStyle/>
          <a:p>
            <a:r>
              <a:rPr lang="en-US" dirty="0"/>
              <a:t>Transamination diagram </a:t>
            </a:r>
          </a:p>
        </p:txBody>
      </p:sp>
      <p:pic>
        <p:nvPicPr>
          <p:cNvPr id="1026" name="Picture 2">
            <a:extLst>
              <a:ext uri="{FF2B5EF4-FFF2-40B4-BE49-F238E27FC236}">
                <a16:creationId xmlns:a16="http://schemas.microsoft.com/office/drawing/2014/main" id="{7E52665D-8A42-4D36-A000-D1E79ABC05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171699"/>
            <a:ext cx="9905999" cy="432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1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8. MAKINDU POWERPOINT PRESENTATION TEMPLATE.potx" id="{412FC878-0104-4D87-AEAB-283F17A744C6}" vid="{098EF345-8057-43F9-9145-FABEFC274D08}"/>
    </a:ext>
  </a:extLst>
</a:theme>
</file>

<file path=docProps/app.xml><?xml version="1.0" encoding="utf-8"?>
<Properties xmlns="http://schemas.openxmlformats.org/officeDocument/2006/extended-properties" xmlns:vt="http://schemas.openxmlformats.org/officeDocument/2006/docPropsVTypes">
  <Template>39. MAKUENI POWERPOINT PRESENTATION TEMPLATE</Template>
  <TotalTime>248</TotalTime>
  <Words>1344</Words>
  <Application>Microsoft Office PowerPoint</Application>
  <PresentationFormat>Widescreen</PresentationFormat>
  <Paragraphs>123</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vt:lpstr>
      <vt:lpstr>Ariel</vt:lpstr>
      <vt:lpstr>Calibri</vt:lpstr>
      <vt:lpstr>Maiandra GD</vt:lpstr>
      <vt:lpstr>Symbol</vt:lpstr>
      <vt:lpstr>Times New Roman</vt:lpstr>
      <vt:lpstr>Verdana</vt:lpstr>
      <vt:lpstr>Wingdings</vt:lpstr>
      <vt:lpstr>Office Theme</vt:lpstr>
      <vt:lpstr>Biochemistry lesson</vt:lpstr>
      <vt:lpstr>CLASSIFICATION OF PROTEIN</vt:lpstr>
      <vt:lpstr>Classification of proteins cont’d…</vt:lpstr>
      <vt:lpstr>Protein classification cont’d </vt:lpstr>
      <vt:lpstr>Dietary Protein Quality  </vt:lpstr>
      <vt:lpstr>Protein quality cont’d…</vt:lpstr>
      <vt:lpstr>Protein quality cont’d….</vt:lpstr>
      <vt:lpstr>                                                                                    AMINO ACID CATABOLISM  </vt:lpstr>
      <vt:lpstr>Transamination diagram </vt:lpstr>
      <vt:lpstr>Transamination cont’d…</vt:lpstr>
      <vt:lpstr>Oxidative deamination </vt:lpstr>
      <vt:lpstr>Oxidative Deamination </vt:lpstr>
      <vt:lpstr>Oxidative  deamination cont’d</vt:lpstr>
      <vt:lpstr>                                       Glucose Alanine Cycle  </vt:lpstr>
      <vt:lpstr>Glucose alanine cycle cont’d…</vt:lpstr>
      <vt:lpstr> Glucose alanine cycle diagram</vt:lpstr>
      <vt:lpstr> Urea cycle </vt:lpstr>
      <vt:lpstr>Location of Urea Cycle </vt:lpstr>
      <vt:lpstr>Urea cycle steps</vt:lpstr>
      <vt:lpstr>Urea cycle steps cont’d</vt:lpstr>
      <vt:lpstr>PowerPoint Presentation</vt:lpstr>
      <vt:lpstr>PowerPoint Presentation</vt:lpstr>
      <vt:lpstr>  </vt:lpstr>
      <vt:lpstr>Important enzymes in Urea Cycle </vt:lpstr>
      <vt:lpstr>Summary of AA metabolism (Aerobic intermediates)</vt:lpstr>
      <vt:lpstr>Summary of Metabolism</vt:lpstr>
      <vt:lpstr>The End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Maina</dc:creator>
  <cp:lastModifiedBy>Francis Maina</cp:lastModifiedBy>
  <cp:revision>12</cp:revision>
  <dcterms:created xsi:type="dcterms:W3CDTF">2020-11-10T03:38:52Z</dcterms:created>
  <dcterms:modified xsi:type="dcterms:W3CDTF">2020-11-10T09:16:53Z</dcterms:modified>
</cp:coreProperties>
</file>