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5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87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62142-6B03-4BBB-9F6E-1960C8104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FAD5D0-AE39-487A-BEA3-D0C7E1368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BF889-F83C-4BF6-8C68-AC39985F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E4150-18EE-4905-BAC9-A10B0D824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7A103-9F47-48A1-B76E-3FE3606DE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555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81AA4-7FC7-4935-B7D9-358ABB36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4035C-AED3-4044-9FB3-25F3E7B2D9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C292C-B4CF-403B-9B1A-78F170FB5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4CE16-B019-45CF-96E0-2D230A98D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837BD-FE25-4350-8BA1-B48E4C542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96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097457-0C1B-44DE-AFFA-21F46C9D78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AD55E7-D43D-45F9-8239-40A174DEE6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9F522-2100-4568-962D-38185EB45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85172F-B5E2-4327-9E34-26E573BE2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D3A6B-FBD6-42AB-A3AD-9CA806D3C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473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03403-F73A-4000-95E9-349C8236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E1F6A-177E-4F1B-ACD6-69BFDECF9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1AEC0-737B-4329-8385-897640673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65B82-FE0F-4C49-B4D6-04FA6A955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281CE-79A7-4CDF-8A8A-723E92B12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26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A9E9B-7200-46F1-9C46-5DFFC7121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D1BF7E-C7D2-4F5D-9FEF-D5FF51551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F60D8-6004-4C3A-895F-E297637EC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097BA-3C7B-478C-B856-982CF8A11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6C9C3-3F7F-49A3-B2A2-C6323BD7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203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B5951-7619-4ECA-AA7A-93FBF2AAB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8EF8A-1E92-49A8-816D-137DC558D5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5C9A26-55CA-441F-B331-9C0E8EBD8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535D73-9EE4-4D38-A557-05C9436C0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255B35-2DC5-4882-94A7-CFC916062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6B779-0ED9-44E8-9214-069CC7B50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09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5E9F4-D334-41F5-B3B6-FFA5F6712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108C92-65E5-498C-8C9C-00F9125869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ED2046-F6EE-4352-BB14-73207D6E2F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F806A2-FB92-4601-B3BA-86F02AF358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34526C-A2F2-4E75-B781-3B5030AF5F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1D0B1F-584C-4EF0-9F46-1DD1C0315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43802E-8E43-4C36-A624-CA860409A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5C19B1-B9C8-43C2-89EC-0EC33DB08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617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CE799-AF7E-46C9-8B66-ABBCCEF94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5D7D0-B861-4877-B884-83ABDE83E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E66B44-4B00-491D-B891-390CFA7FE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742E96-7EA0-4F2C-BFA8-DFCA9DFD1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58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512DF-2BA9-4C5E-8197-B2A3E653A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44A6AC-11F8-4657-A66E-DD4FE83B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EC8A92-8068-4A48-86EB-37EDF7C3C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044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988E6-723B-4CB9-9B45-EB0942D90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DB82C-C56F-47EB-A1D8-116EE8DE5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F03FA-31E6-4E5A-A014-69EE6A70F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96E7DD-B72C-494A-907D-5F434A7AB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E35CCF-9850-4069-9A6C-43FAEA091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013E8-0EFA-4229-9DC7-107CFE028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920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E104C-09A2-47B6-864E-0DE0F516B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336CC3-BBE1-4324-AFAB-DF0A60DF02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7860B7-35C6-4B60-BB5E-2F1F18FC3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F2DE9-1326-409C-9D92-AF60C201F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FD3814-9476-4C35-8DAB-AB1FF2333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A41019-1AA7-4184-A952-3A2D6052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779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1000">
              <a:schemeClr val="accent1">
                <a:lumMod val="5000"/>
                <a:lumOff val="95000"/>
              </a:schemeClr>
            </a:gs>
            <a:gs pos="84000">
              <a:schemeClr val="accent1">
                <a:lumMod val="45000"/>
                <a:lumOff val="55000"/>
              </a:schemeClr>
            </a:gs>
            <a:gs pos="92000">
              <a:schemeClr val="accent6">
                <a:lumMod val="40000"/>
                <a:lumOff val="60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5E30D5-B98B-4820-A59C-376AB54FE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D78D4-C5D6-4D19-9330-ECB0BF4FD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AD948-1F26-44FB-AEB9-52187397B0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329D5-1007-49E0-942D-0A7650D1F6FD}" type="datetimeFigureOut">
              <a:rPr lang="en-GB" smtClean="0"/>
              <a:t>15/07/2020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0D2F3-1DEC-4940-831C-E12107CB6B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58E6B1-E1A6-4871-BD67-68434353A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BC1B7-9253-4779-9652-FAFB7EE67D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725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D7C98-ECBE-4CDC-9B8C-CF2DD5CA6A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>
                <a:ln>
                  <a:solidFill>
                    <a:srgbClr val="FFFF00"/>
                  </a:solidFill>
                </a:ln>
                <a:solidFill>
                  <a:srgbClr val="FF0000"/>
                </a:solidFill>
              </a:rPr>
              <a:t>Role of surgery in cancer care</a:t>
            </a:r>
          </a:p>
        </p:txBody>
      </p:sp>
    </p:spTree>
    <p:extLst>
      <p:ext uri="{BB962C8B-B14F-4D97-AF65-F5344CB8AC3E}">
        <p14:creationId xmlns:p14="http://schemas.microsoft.com/office/powerpoint/2010/main" val="2987435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3B1D2-2A0F-4C92-8504-296DAE3E0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13C17-EE06-45C1-9A79-0D6DEFF85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Different types of surgery are used depending on the type of cancer, where it is located , and the goals of surgery .</a:t>
            </a:r>
          </a:p>
          <a:p>
            <a:pPr marL="0" indent="0">
              <a:buNone/>
            </a:pPr>
            <a:r>
              <a:rPr lang="en-GB" dirty="0"/>
              <a:t>Some types of surgery are less invasive and have a shorter recovery time</a:t>
            </a:r>
          </a:p>
          <a:p>
            <a:pPr marL="0" indent="0">
              <a:buNone/>
            </a:pPr>
            <a:r>
              <a:rPr lang="en-GB" dirty="0"/>
              <a:t>Less invasive ways of destroying </a:t>
            </a:r>
            <a:r>
              <a:rPr lang="en-GB" dirty="0" err="1"/>
              <a:t>tumors</a:t>
            </a:r>
            <a:r>
              <a:rPr lang="en-GB" dirty="0"/>
              <a:t> without removing them are being studied and/or used. Cryosurgery (also called cryotherapy or cryoablation) uses liquid nitrogen spray or a very cold probe to freeze and kill abnormal cells</a:t>
            </a:r>
          </a:p>
        </p:txBody>
      </p:sp>
    </p:spTree>
    <p:extLst>
      <p:ext uri="{BB962C8B-B14F-4D97-AF65-F5344CB8AC3E}">
        <p14:creationId xmlns:p14="http://schemas.microsoft.com/office/powerpoint/2010/main" val="3378338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01D9F-D5EF-4DF7-AB0E-20680778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common conventional surgeries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A474F-3C60-4856-B001-4B1D63501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Prevention</a:t>
            </a:r>
          </a:p>
          <a:p>
            <a:r>
              <a:rPr lang="en-GB" dirty="0"/>
              <a:t>Diagnostic</a:t>
            </a:r>
          </a:p>
          <a:p>
            <a:r>
              <a:rPr lang="en-GB" dirty="0"/>
              <a:t>Staging</a:t>
            </a:r>
          </a:p>
          <a:p>
            <a:r>
              <a:rPr lang="en-GB" dirty="0"/>
              <a:t>Primary surgery/curative/</a:t>
            </a:r>
            <a:r>
              <a:rPr lang="en-GB" dirty="0" err="1"/>
              <a:t>tumor</a:t>
            </a:r>
            <a:r>
              <a:rPr lang="en-GB" dirty="0"/>
              <a:t> removal</a:t>
            </a:r>
          </a:p>
          <a:p>
            <a:r>
              <a:rPr lang="en-GB" dirty="0"/>
              <a:t>Debulking</a:t>
            </a:r>
          </a:p>
          <a:p>
            <a:r>
              <a:rPr lang="en-GB" dirty="0"/>
              <a:t>Palliation</a:t>
            </a:r>
          </a:p>
          <a:p>
            <a:r>
              <a:rPr lang="en-GB" dirty="0"/>
              <a:t>Reconstruction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3961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68D34-EFEB-4CCF-9A2F-5BF2F58A6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minimally invasive surgeries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773E9-9FF8-4635-B2A0-3D2312CED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Endoscopy</a:t>
            </a:r>
          </a:p>
          <a:p>
            <a:r>
              <a:rPr lang="en-GB" dirty="0" err="1"/>
              <a:t>Laparascopy</a:t>
            </a:r>
            <a:r>
              <a:rPr lang="en-GB" dirty="0"/>
              <a:t> surgery</a:t>
            </a:r>
          </a:p>
          <a:p>
            <a:r>
              <a:rPr lang="en-GB" dirty="0"/>
              <a:t>Laser surgery</a:t>
            </a:r>
          </a:p>
          <a:p>
            <a:r>
              <a:rPr lang="en-GB" dirty="0"/>
              <a:t>Cryosurgery</a:t>
            </a:r>
          </a:p>
          <a:p>
            <a:r>
              <a:rPr lang="en-GB" dirty="0"/>
              <a:t>Mohs micrographic Surgery/ microscopically controlled surgery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342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CC34-7FA9-460C-BCA8-14A95C062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Indications of surgery in oncology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FDA74B-6339-4215-A725-A7217C9FB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243013"/>
            <a:ext cx="11010900" cy="5486400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GB" dirty="0"/>
              <a:t>1</a:t>
            </a:r>
            <a:r>
              <a:rPr lang="en-GB" b="1" dirty="0"/>
              <a:t>.Diagnostic</a:t>
            </a:r>
          </a:p>
          <a:p>
            <a:pPr marL="0" indent="0">
              <a:buNone/>
            </a:pPr>
            <a:r>
              <a:rPr lang="en-GB" dirty="0"/>
              <a:t>Biopsy is the only definitive diagnosis for most cancers.</a:t>
            </a:r>
          </a:p>
          <a:p>
            <a:pPr marL="0" indent="0">
              <a:buNone/>
            </a:pPr>
            <a:r>
              <a:rPr lang="en-GB" dirty="0"/>
              <a:t>There are two main surgical biopsies</a:t>
            </a:r>
          </a:p>
          <a:p>
            <a:pPr marL="0" indent="0">
              <a:buNone/>
            </a:pPr>
            <a:r>
              <a:rPr lang="en-GB" dirty="0"/>
              <a:t>	a) incisional biopsy</a:t>
            </a:r>
          </a:p>
          <a:p>
            <a:pPr marL="0" indent="0">
              <a:buNone/>
            </a:pPr>
            <a:r>
              <a:rPr lang="en-GB" dirty="0"/>
              <a:t>	b) excisional biopsy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2.</a:t>
            </a:r>
            <a:r>
              <a:rPr lang="en-GB" b="1" dirty="0"/>
              <a:t> Staging </a:t>
            </a:r>
          </a:p>
          <a:p>
            <a:pPr marL="0" indent="0">
              <a:buNone/>
            </a:pPr>
            <a:r>
              <a:rPr lang="en-GB" dirty="0"/>
              <a:t>Its performed to find out the size of the </a:t>
            </a:r>
            <a:r>
              <a:rPr lang="en-GB" dirty="0" err="1"/>
              <a:t>tumor</a:t>
            </a:r>
            <a:r>
              <a:rPr lang="en-GB" dirty="0"/>
              <a:t> and whether it has </a:t>
            </a:r>
            <a:r>
              <a:rPr lang="en-GB" dirty="0" err="1"/>
              <a:t>metastazized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This often involve the removal of lymph nodes for examination. For instance in breast cancer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08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BADC7-E81C-433C-B798-E08B4F7BF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3. Primary surgery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C756A-2657-4AF5-8C57-1A1DBF92C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This is the removal of </a:t>
            </a:r>
            <a:r>
              <a:rPr lang="en-GB" dirty="0" err="1"/>
              <a:t>tumor</a:t>
            </a:r>
            <a:r>
              <a:rPr lang="en-GB" dirty="0"/>
              <a:t> and some of the surrounding tissues. </a:t>
            </a:r>
            <a:r>
              <a:rPr lang="en-GB" dirty="0" err="1"/>
              <a:t>i.e</a:t>
            </a:r>
            <a:r>
              <a:rPr lang="en-GB" dirty="0"/>
              <a:t> the margins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surgery may be the only treatment or can be combined with chemotherapy ,radiation therapy or other treatments which may be given before and after surgery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0141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2C3FF-B9DE-4DCD-BAE2-F96DC7520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4.debulking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BFEE9-50D8-41B6-9832-8C1B07036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This type of surgery is indicated in </a:t>
            </a:r>
            <a:r>
              <a:rPr lang="en-GB" dirty="0" err="1"/>
              <a:t>tumors</a:t>
            </a:r>
            <a:r>
              <a:rPr lang="en-GB" dirty="0"/>
              <a:t> where complete surgery is not possible or surgery might cause excessive damage to the body.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Other treatments, such as radiation therapy or chemotherapy ,may sometimes be used to shrink the remaining cancer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8720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2D742-4E86-4EEE-B196-AD52678DC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5.palliation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9443EF-541B-4FC1-8EC1-EEEDBB6D7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Palliative Surgery is used to relieve side effects caused by a </a:t>
            </a:r>
            <a:r>
              <a:rPr lang="en-GB" dirty="0" err="1"/>
              <a:t>tumor</a:t>
            </a:r>
            <a:r>
              <a:rPr lang="en-GB" dirty="0"/>
              <a:t>. It plays an important role in improving quality of life for patients with advanced cancer or metastatic disease.</a:t>
            </a:r>
          </a:p>
          <a:p>
            <a:r>
              <a:rPr lang="en-GB" dirty="0"/>
              <a:t>To relieve pain  </a:t>
            </a:r>
          </a:p>
          <a:p>
            <a:r>
              <a:rPr lang="en-GB" dirty="0"/>
              <a:t>To relieve spinal cord compression and restore nerve function</a:t>
            </a:r>
          </a:p>
          <a:p>
            <a:r>
              <a:rPr lang="en-GB" dirty="0"/>
              <a:t>To stop bleeding </a:t>
            </a:r>
            <a:r>
              <a:rPr lang="en-GB" dirty="0" err="1"/>
              <a:t>e.g</a:t>
            </a:r>
            <a:r>
              <a:rPr lang="en-GB" dirty="0"/>
              <a:t> cancers of the  </a:t>
            </a:r>
            <a:r>
              <a:rPr lang="en-GB" dirty="0" err="1"/>
              <a:t>uterus,oesophgeal,uterine</a:t>
            </a:r>
            <a:endParaRPr lang="en-GB" dirty="0"/>
          </a:p>
          <a:p>
            <a:r>
              <a:rPr lang="en-GB" dirty="0"/>
              <a:t>To insert feeding tube or tubes that  deliver medication </a:t>
            </a:r>
            <a:r>
              <a:rPr lang="en-GB" dirty="0" err="1"/>
              <a:t>e.g</a:t>
            </a:r>
            <a:r>
              <a:rPr lang="en-GB" dirty="0"/>
              <a:t> stents in ca  </a:t>
            </a:r>
            <a:r>
              <a:rPr lang="en-GB" dirty="0" err="1"/>
              <a:t>esophagus</a:t>
            </a:r>
            <a:r>
              <a:rPr lang="en-GB" dirty="0"/>
              <a:t>, PEG tubes</a:t>
            </a:r>
          </a:p>
          <a:p>
            <a:r>
              <a:rPr lang="en-GB" dirty="0"/>
              <a:t>To relive obstruction</a:t>
            </a:r>
          </a:p>
          <a:p>
            <a:r>
              <a:rPr lang="en-GB" dirty="0"/>
              <a:t>To prevent pathologic fractures </a:t>
            </a:r>
            <a:r>
              <a:rPr lang="en-GB" dirty="0" err="1"/>
              <a:t>incase</a:t>
            </a:r>
            <a:r>
              <a:rPr lang="en-GB" dirty="0"/>
              <a:t> of  weakened bone metal rods are inserted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2082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B25CE-1CAA-4AFF-A364-0874C47AC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6.reconstruction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4ED37-CFFF-4263-B359-C177B7D4D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Its reconstructive or plastic Surgery and follows primary Surgery as a way of restoring the body’s appearance or function.</a:t>
            </a:r>
          </a:p>
          <a:p>
            <a:pPr marL="0" indent="0">
              <a:buNone/>
            </a:pPr>
            <a:r>
              <a:rPr lang="en-GB" dirty="0"/>
              <a:t> Examples include breast reconstruction after a mastectomy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425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EB720-62BF-4DC6-ABDC-A04D02EE3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7.Prophylaxic surgery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32B-0EB8-4EEE-8A44-D01106081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Done to reduce the risk of developing </a:t>
            </a:r>
            <a:r>
              <a:rPr lang="en-GB" dirty="0" err="1"/>
              <a:t>cancer.e.g</a:t>
            </a:r>
            <a:r>
              <a:rPr lang="en-GB" dirty="0"/>
              <a:t> breast mastectomy in patients with strong family hx of breast cancer, oophorectomy ovarian cancer, removal of pre-cancerous polyps in the  colon to prevent colon cancer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510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9D6AB4-79DE-420B-8C1F-215C92891B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0396024"/>
              </p:ext>
            </p:extLst>
          </p:nvPr>
        </p:nvGraphicFramePr>
        <p:xfrm>
          <a:off x="0" y="485774"/>
          <a:ext cx="12192000" cy="6161653"/>
        </p:xfrm>
        <a:graphic>
          <a:graphicData uri="http://schemas.openxmlformats.org/drawingml/2006/table">
            <a:tbl>
              <a:tblPr firstRow="1" bandRow="1"/>
              <a:tblGrid>
                <a:gridCol w="4396206">
                  <a:extLst>
                    <a:ext uri="{9D8B030D-6E8A-4147-A177-3AD203B41FA5}">
                      <a16:colId xmlns:a16="http://schemas.microsoft.com/office/drawing/2014/main" val="3841513855"/>
                    </a:ext>
                  </a:extLst>
                </a:gridCol>
                <a:gridCol w="3641643">
                  <a:extLst>
                    <a:ext uri="{9D8B030D-6E8A-4147-A177-3AD203B41FA5}">
                      <a16:colId xmlns:a16="http://schemas.microsoft.com/office/drawing/2014/main" val="4287707733"/>
                    </a:ext>
                  </a:extLst>
                </a:gridCol>
                <a:gridCol w="4154151">
                  <a:extLst>
                    <a:ext uri="{9D8B030D-6E8A-4147-A177-3AD203B41FA5}">
                      <a16:colId xmlns:a16="http://schemas.microsoft.com/office/drawing/2014/main" val="1717041564"/>
                    </a:ext>
                  </a:extLst>
                </a:gridCol>
              </a:tblGrid>
              <a:tr h="4497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Underlying condition</a:t>
                      </a:r>
                      <a:endParaRPr lang="en-GB" sz="28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Associated cancer</a:t>
                      </a:r>
                      <a:endParaRPr lang="en-GB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Prophylactic  Surgery</a:t>
                      </a:r>
                      <a:endParaRPr lang="en-GB" sz="28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085177"/>
                  </a:ext>
                </a:extLst>
              </a:tr>
              <a:tr h="7405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cryptochidism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Testicular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Orchiopexy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901640"/>
                  </a:ext>
                </a:extLst>
              </a:tr>
              <a:tr h="7405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Polyposis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Testicular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Colectomy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1146099"/>
                  </a:ext>
                </a:extLst>
              </a:tr>
              <a:tr h="7405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Familial colon cancer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Colon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Colectomy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475389"/>
                  </a:ext>
                </a:extLst>
              </a:tr>
              <a:tr h="7405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Ulcerative colitis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Colon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Colectomy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3731518"/>
                  </a:ext>
                </a:extLst>
              </a:tr>
              <a:tr h="11648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Multiple endocrine neoplasia type II &amp; III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Medulary cancer of the thyroid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thyroidectomy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3724137"/>
                  </a:ext>
                </a:extLst>
              </a:tr>
              <a:tr h="7405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Familial breast cancer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Breast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Mastectomy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5680390"/>
                  </a:ext>
                </a:extLst>
              </a:tr>
              <a:tr h="7405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Familial ovarian cancer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Ovary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oophrectomy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181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950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593F3-31B9-4E85-A63F-1BD7FC28D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B0918-17D7-4895-BA39-A77C4FF537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Cancer treatment employs various modes of treatment and surgery is one of them in this unit you will learn risks and benefits and indications</a:t>
            </a:r>
          </a:p>
        </p:txBody>
      </p:sp>
    </p:spTree>
    <p:extLst>
      <p:ext uri="{BB962C8B-B14F-4D97-AF65-F5344CB8AC3E}">
        <p14:creationId xmlns:p14="http://schemas.microsoft.com/office/powerpoint/2010/main" val="3592351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2E2A3-41F4-4A2E-BED8-A4D2F5863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Assignment.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8B4DD-190C-416C-A6AE-CEF6ECC0EC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List risks and effects of surgery in cancer management</a:t>
            </a:r>
          </a:p>
        </p:txBody>
      </p:sp>
    </p:spTree>
    <p:extLst>
      <p:ext uri="{BB962C8B-B14F-4D97-AF65-F5344CB8AC3E}">
        <p14:creationId xmlns:p14="http://schemas.microsoft.com/office/powerpoint/2010/main" val="169819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5659F-A900-4AFB-AAD5-704DE73E2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1B684-3FDD-4990-86DE-43F758A6E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Surgery</a:t>
            </a:r>
            <a:r>
              <a:rPr lang="en-GB" dirty="0"/>
              <a:t> is the removal of </a:t>
            </a:r>
            <a:r>
              <a:rPr lang="en-GB" dirty="0" err="1"/>
              <a:t>tumor</a:t>
            </a:r>
            <a:r>
              <a:rPr lang="en-GB" dirty="0"/>
              <a:t> and surrounding tissue during an operation.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Mastectomy</a:t>
            </a:r>
            <a:r>
              <a:rPr lang="en-GB" dirty="0"/>
              <a:t>. is removing all or part of the breast. Mastectomies are usually done to treat breast cancer. There are several types of mastectomies. They include:</a:t>
            </a:r>
          </a:p>
          <a:p>
            <a:pPr marL="0" indent="0">
              <a:buNone/>
            </a:pPr>
            <a:r>
              <a:rPr lang="en-GB" dirty="0"/>
              <a:t>1.</a:t>
            </a:r>
            <a:r>
              <a:rPr lang="en-GB" b="1" dirty="0"/>
              <a:t>Partial (segmental) mastectomy. </a:t>
            </a:r>
            <a:r>
              <a:rPr lang="en-GB" dirty="0"/>
              <a:t>involves removing the breast cancer and a larger part of the normal breast tissue around the breast cancer. </a:t>
            </a:r>
          </a:p>
          <a:p>
            <a:pPr marL="0" indent="0">
              <a:buNone/>
            </a:pPr>
            <a:r>
              <a:rPr lang="en-GB" dirty="0"/>
              <a:t>also called breast-conserving surgery.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657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DA667-A943-462B-9DC0-59B53C0C8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84667-C407-45A2-8EA6-614ADD7C5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2.Total (or simple) mastectomy</a:t>
            </a:r>
            <a:r>
              <a:rPr lang="en-GB" dirty="0"/>
              <a:t>. involves removing the entire breast, including the nipple, the areola, and most of the overlying skin.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3.Modified radical mastectomy</a:t>
            </a:r>
            <a:r>
              <a:rPr lang="en-GB" dirty="0"/>
              <a:t>. This involves removing the entire breast, including the nipple, the areola, and the overlying skin. The surgeon also removes the lymph nodes under the arm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6815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1EA41-C013-475A-8519-5620DC14A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E2784-A48E-459D-9636-08CF9D375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oophorectomy</a:t>
            </a:r>
            <a:r>
              <a:rPr lang="en-GB" dirty="0"/>
              <a:t> is a surgical procedure to remove one or both of ovaries</a:t>
            </a:r>
          </a:p>
          <a:p>
            <a:pPr marL="0" indent="0">
              <a:buNone/>
            </a:pPr>
            <a:r>
              <a:rPr lang="en-GB" dirty="0" err="1">
                <a:solidFill>
                  <a:srgbClr val="FF0000"/>
                </a:solidFill>
              </a:rPr>
              <a:t>salpingo</a:t>
            </a:r>
            <a:r>
              <a:rPr lang="en-GB" dirty="0">
                <a:solidFill>
                  <a:srgbClr val="FF0000"/>
                </a:solidFill>
              </a:rPr>
              <a:t>-oophorectomy</a:t>
            </a:r>
            <a:r>
              <a:rPr lang="en-GB" dirty="0"/>
              <a:t>  removal of an ovary together with the Fallopian tube 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total abdominal hysterectomy </a:t>
            </a:r>
            <a:r>
              <a:rPr lang="en-GB" dirty="0"/>
              <a:t>with bilateral </a:t>
            </a:r>
            <a:r>
              <a:rPr lang="en-GB" dirty="0" err="1"/>
              <a:t>salpingo</a:t>
            </a:r>
            <a:r>
              <a:rPr lang="en-GB" dirty="0"/>
              <a:t>-oophorectomy (TAH-BSO) removal ovaries, Fallopian tubes, uterus is  the more casual term for such a surgery is ovariohysterectomy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5419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88390-A6A7-47A3-81F8-EAA61826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DE4C5-DE64-44AC-B957-AAE773693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Exenteration</a:t>
            </a:r>
            <a:r>
              <a:rPr lang="en-GB" dirty="0"/>
              <a:t>  procedure involving removal of the entire globe and its surrounding structures including muscles, fat, nerves, and eyelids</a:t>
            </a:r>
          </a:p>
        </p:txBody>
      </p:sp>
    </p:spTree>
    <p:extLst>
      <p:ext uri="{BB962C8B-B14F-4D97-AF65-F5344CB8AC3E}">
        <p14:creationId xmlns:p14="http://schemas.microsoft.com/office/powerpoint/2010/main" val="928467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7F46F-382F-462C-9DFB-9320E0B92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History of surgery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208AB-138A-48EC-9F6A-C4DB125D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It is the oldest type of cancer therapy and remains an effective/mainstay treatment for many types of cancer today.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Ancient physicians and surgeons knew that cancer would usually come back after it was surgically removed. </a:t>
            </a:r>
          </a:p>
          <a:p>
            <a:pPr marL="0" indent="0">
              <a:buNone/>
            </a:pPr>
            <a:r>
              <a:rPr lang="en-GB" dirty="0"/>
              <a:t>The Roman physician </a:t>
            </a:r>
            <a:r>
              <a:rPr lang="en-GB" dirty="0" err="1"/>
              <a:t>Celsus</a:t>
            </a:r>
            <a:r>
              <a:rPr lang="en-GB" dirty="0"/>
              <a:t> wrote, “After excision, even when a scar has formed, none the less the disease has returned.”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6002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C0B57-9370-4C9A-AFD9-40412EC5E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645CA-CEA9-47A1-9DD5-71BB555D7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william</a:t>
            </a:r>
            <a:r>
              <a:rPr lang="en-GB" dirty="0"/>
              <a:t> Stewart Halsted, professor of surgery at Johns Hopkins University, developed the radical mastectomy during the last decade of the 19th century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During the final decades of the 20th century, surgeons developed greater technical expertise in minimizing the amounts of normal tissue removed during cancer operations.</a:t>
            </a:r>
          </a:p>
        </p:txBody>
      </p:sp>
    </p:spTree>
    <p:extLst>
      <p:ext uri="{BB962C8B-B14F-4D97-AF65-F5344CB8AC3E}">
        <p14:creationId xmlns:p14="http://schemas.microsoft.com/office/powerpoint/2010/main" val="26486810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D90B0-47BA-45EB-8BC8-397F690AE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0ADF0-D485-4625-B17C-A96E1BDCB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 1933, 23-year-old Frederic Edward Mohs was a research assistant assigned to inject different chemicals into cancerous rat tissues to produce specific reactions</a:t>
            </a:r>
            <a:r>
              <a:rPr lang="en-GB"/>
              <a:t>. </a:t>
            </a:r>
          </a:p>
          <a:p>
            <a:pPr marL="0" indent="0">
              <a:buNone/>
            </a:pPr>
            <a:r>
              <a:rPr lang="en-GB"/>
              <a:t>He </a:t>
            </a:r>
            <a:r>
              <a:rPr lang="en-GB" dirty="0"/>
              <a:t>discovered that one of these chemicals, a zinc chloride solution, could “fix” skin tissue for microscopic study</a:t>
            </a:r>
          </a:p>
        </p:txBody>
      </p:sp>
    </p:spTree>
    <p:extLst>
      <p:ext uri="{BB962C8B-B14F-4D97-AF65-F5344CB8AC3E}">
        <p14:creationId xmlns:p14="http://schemas.microsoft.com/office/powerpoint/2010/main" val="2152407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824</Words>
  <Application>Microsoft Office PowerPoint</Application>
  <PresentationFormat>Widescreen</PresentationFormat>
  <Paragraphs>103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Role of surgery in cancer care</vt:lpstr>
      <vt:lpstr>introduction</vt:lpstr>
      <vt:lpstr>Definition  </vt:lpstr>
      <vt:lpstr>PowerPoint Presentation</vt:lpstr>
      <vt:lpstr>PowerPoint Presentation</vt:lpstr>
      <vt:lpstr>PowerPoint Presentation</vt:lpstr>
      <vt:lpstr>History of surgery </vt:lpstr>
      <vt:lpstr>PowerPoint Presentation</vt:lpstr>
      <vt:lpstr>example</vt:lpstr>
      <vt:lpstr>PowerPoint Presentation</vt:lpstr>
      <vt:lpstr>types of common conventional surgeries </vt:lpstr>
      <vt:lpstr>Types of minimally invasive surgeries </vt:lpstr>
      <vt:lpstr>Indications of surgery in oncology </vt:lpstr>
      <vt:lpstr>3. Primary surgery </vt:lpstr>
      <vt:lpstr>4.debulking </vt:lpstr>
      <vt:lpstr>5.palliation </vt:lpstr>
      <vt:lpstr>6.reconstruction </vt:lpstr>
      <vt:lpstr>7.Prophylaxic surgery </vt:lpstr>
      <vt:lpstr>PowerPoint Presentation</vt:lpstr>
      <vt:lpstr>Assignment.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surgery in cancer care</dc:title>
  <dc:creator>patrick ndegwa</dc:creator>
  <cp:lastModifiedBy>patrick ndegwa</cp:lastModifiedBy>
  <cp:revision>12</cp:revision>
  <dcterms:created xsi:type="dcterms:W3CDTF">2020-07-09T06:44:51Z</dcterms:created>
  <dcterms:modified xsi:type="dcterms:W3CDTF">2020-07-15T12:41:06Z</dcterms:modified>
</cp:coreProperties>
</file>