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39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45C7C-9D78-4771-9792-313C897B52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33F5CF-7218-42D3-8340-13E534104F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BEE6F-2C4B-4730-8193-D2250504D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0E465-BAC4-472E-8F88-1C9EA9B126F5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D7C22-057C-440A-A996-E65F570F6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10155-2118-466E-8E4B-BD00E3EE9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11FB-8B8A-4988-887D-D7C9B1B4E2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277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B9F6A-D279-4EEF-A76F-215ACEC58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A4A95B-F6D8-4718-BA3E-881D089812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17DE7-1BCC-4241-B1EC-8B0B9B964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0E465-BAC4-472E-8F88-1C9EA9B126F5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7BB4F-9D03-48A3-AB5D-2CE21E0A5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6A12AF-8A18-47A6-984D-D65504EE8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11FB-8B8A-4988-887D-D7C9B1B4E2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623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C76C91-DFCE-41A7-A038-37C242E05F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8D9F2B-397D-4543-99FE-AA50C3FEB2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44A80-E9F2-4C5B-A159-37FCE75A5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0E465-BAC4-472E-8F88-1C9EA9B126F5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6C64D-F7EC-45CC-B623-60FF5A15C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E5D2-D319-4D99-A52C-0731A35E6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11FB-8B8A-4988-887D-D7C9B1B4E2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554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D0B0B-8612-4D5C-9E70-C04C80D3F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6046B-CF82-4FD7-A6CC-88C43BF29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CDC4E-B274-4DFA-B073-DEF223801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0E465-BAC4-472E-8F88-1C9EA9B126F5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BB1B0-1129-40D7-88D7-F4150A246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E413A-DAB0-4D62-887E-6A4A50349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11FB-8B8A-4988-887D-D7C9B1B4E2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2154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27E32-3BA6-4222-9D41-558A56DF2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A7425-C2EC-4433-BB10-24801DB7E6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26EE5-887A-4748-A35E-AD7E9EA7F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0E465-BAC4-472E-8F88-1C9EA9B126F5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44D2B-C59C-41CB-AD69-DAF3BD093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ED710D-32CA-4D63-B8FA-2F8CE0F0F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11FB-8B8A-4988-887D-D7C9B1B4E2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131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A661B-720C-4E3F-97D4-0766961B2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89FD2-8937-45CF-975F-B5B8A29B3F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6D18A7-A766-4FFC-B33A-9DF07ED357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89DAB7-8C10-40DB-BD79-EC6650498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0E465-BAC4-472E-8F88-1C9EA9B126F5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058EF3-6725-4E22-9416-64115C68E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C17837-F96D-44A7-861B-EF7186296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11FB-8B8A-4988-887D-D7C9B1B4E2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379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DEFAF-74DF-49D9-8412-5E9175D5F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96411-1F41-420C-916F-E99AB6866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E37B63-2582-4671-B531-AE8A046C33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434968-4A86-439E-9657-606591BEB9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83AEB1-D5C4-45FB-B40E-03420848A1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1AA200-EEE9-4FA5-B1FE-F500BF008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0E465-BAC4-472E-8F88-1C9EA9B126F5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CF8B87-A6C5-44F1-8925-D07BF5755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9A367E-8C89-46D0-800A-DB3083D18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11FB-8B8A-4988-887D-D7C9B1B4E2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362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7DD26-9C81-47CC-A9E0-531756D5E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F97147-50B1-49D6-95C7-2EC11E10C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0E465-BAC4-472E-8F88-1C9EA9B126F5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854354-A724-439B-AEC3-50419C26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973619-D55B-41F1-8389-4D4799AEC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11FB-8B8A-4988-887D-D7C9B1B4E2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391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8A3317-98E0-4F36-81EB-00AD5355F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0E465-BAC4-472E-8F88-1C9EA9B126F5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C55422-1108-42BA-BF29-633F1B2A6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2AA565-F108-41B1-86DE-EDF005A48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11FB-8B8A-4988-887D-D7C9B1B4E2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706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778E9-2B39-48B2-B4F7-D216A3809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CE88E-6500-4A9A-8260-B82538E0A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ED5C5C-10B8-4BC0-925D-28BE50E62E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0444CC-0D01-45CE-BA20-A614FE583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0E465-BAC4-472E-8F88-1C9EA9B126F5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27F0D3-8461-43F1-B902-9F41C738B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63000A-70E9-4781-8AFE-CE2595C51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11FB-8B8A-4988-887D-D7C9B1B4E2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12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827FE-C64C-4BF1-A529-5B45841E0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AA1FC9-45FD-4F0E-BB5E-9B7340A4B0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26ED76-5D35-41DF-8A30-03D5387AC8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6A129D-809E-4CC1-8215-FC4165179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0E465-BAC4-472E-8F88-1C9EA9B126F5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9F3C88-C073-4850-B36D-ED8DEB81C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4DD1C-61C9-4DCC-AFF7-E6A25DD90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D11FB-8B8A-4988-887D-D7C9B1B4E2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058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f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4000"/>
            <a:lum/>
          </a:blip>
          <a:srcRect/>
          <a:stretch>
            <a:fillRect l="67000" t="65000" r="8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DFFD7B-B257-4D58-A107-15B4A3D2A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036345-6272-4E30-A1E3-74C82C4E9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567F8-E78E-47BC-8CA2-825C2F5ECF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E465-BAC4-472E-8F88-1C9EA9B126F5}" type="datetimeFigureOut">
              <a:rPr lang="en-GB" smtClean="0"/>
              <a:t>17/04/2020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4C348-80C6-4E6A-8EFD-30DC9E1AE2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73A32-CF4B-47DE-B42F-79192011D2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D11FB-8B8A-4988-887D-D7C9B1B4E2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0235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5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87CB6-CCC8-49EC-9A7A-F385F6593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787400"/>
            <a:ext cx="9144000" cy="2387600"/>
          </a:xfrm>
        </p:spPr>
        <p:txBody>
          <a:bodyPr/>
          <a:lstStyle/>
          <a:p>
            <a:r>
              <a:rPr lang="en-GB" b="1" dirty="0">
                <a:solidFill>
                  <a:srgbClr val="FFFF00"/>
                </a:solidFill>
              </a:rPr>
              <a:t>Area under the curve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C54B50-46B2-4F78-90F2-E6988A9BB2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By </a:t>
            </a:r>
          </a:p>
          <a:p>
            <a:r>
              <a:rPr lang="en-GB" dirty="0"/>
              <a:t>Patrick </a:t>
            </a:r>
            <a:r>
              <a:rPr lang="en-GB" dirty="0" err="1"/>
              <a:t>macharia</a:t>
            </a:r>
            <a:endParaRPr lang="en-GB" dirty="0"/>
          </a:p>
          <a:p>
            <a:r>
              <a:rPr lang="en-GB" dirty="0" err="1"/>
              <a:t>Kmtc</a:t>
            </a:r>
            <a:r>
              <a:rPr lang="en-GB" dirty="0"/>
              <a:t> </a:t>
            </a:r>
            <a:r>
              <a:rPr lang="en-GB" dirty="0" err="1"/>
              <a:t>nairobi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0048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9990E-C72D-44E5-82DF-849AE70D8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F68AAA-080C-4CBB-A5E4-0918C1314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MAX possible dose depending on targeted AUC</a:t>
            </a:r>
          </a:p>
          <a:p>
            <a:endParaRPr lang="en-GB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EA0BF7A-2ABC-49D8-BC06-C9F97E8B33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582960"/>
              </p:ext>
            </p:extLst>
          </p:nvPr>
        </p:nvGraphicFramePr>
        <p:xfrm>
          <a:off x="405476" y="4267200"/>
          <a:ext cx="81280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98814493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142356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800" dirty="0"/>
                        <a:t>AUC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MAX DOSE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6939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300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101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372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750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5630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803400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187C223-9B5F-4705-A053-B918E64152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90462"/>
              </p:ext>
            </p:extLst>
          </p:nvPr>
        </p:nvGraphicFramePr>
        <p:xfrm>
          <a:off x="1167476" y="1825625"/>
          <a:ext cx="812800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1113">
                  <a:extLst>
                    <a:ext uri="{9D8B030D-6E8A-4147-A177-3AD203B41FA5}">
                      <a16:colId xmlns:a16="http://schemas.microsoft.com/office/drawing/2014/main" val="2819706642"/>
                    </a:ext>
                  </a:extLst>
                </a:gridCol>
                <a:gridCol w="6036887">
                  <a:extLst>
                    <a:ext uri="{9D8B030D-6E8A-4147-A177-3AD203B41FA5}">
                      <a16:colId xmlns:a16="http://schemas.microsoft.com/office/drawing/2014/main" val="3943917470"/>
                    </a:ext>
                  </a:extLst>
                </a:gridCol>
              </a:tblGrid>
              <a:tr h="352310">
                <a:tc>
                  <a:txBody>
                    <a:bodyPr/>
                    <a:lstStyle/>
                    <a:p>
                      <a:r>
                        <a:rPr lang="en-GB" sz="2800" b="1" dirty="0">
                          <a:solidFill>
                            <a:schemeClr val="tx1"/>
                          </a:solidFill>
                        </a:rPr>
                        <a:t>MAX DOSE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b="1" dirty="0">
                          <a:solidFill>
                            <a:schemeClr val="tx1"/>
                          </a:solidFill>
                        </a:rPr>
                        <a:t>AUCx150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876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1" dirty="0">
                          <a:solidFill>
                            <a:schemeClr val="tx1"/>
                          </a:solidFill>
                        </a:rPr>
                        <a:t>MAX  GFR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322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991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58D99-AA5E-4CD6-973E-54080DF6E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3BE4F-8470-43C4-A13A-8FBC7E148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There are medical calculators that help clinician calculate the carboplatin dose required.</a:t>
            </a:r>
          </a:p>
        </p:txBody>
      </p:sp>
    </p:spTree>
    <p:extLst>
      <p:ext uri="{BB962C8B-B14F-4D97-AF65-F5344CB8AC3E}">
        <p14:creationId xmlns:p14="http://schemas.microsoft.com/office/powerpoint/2010/main" val="3550488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964BD-D1E6-4A0E-A65D-572E10D40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AE7C548-CBFC-4A5B-80A0-28E22E82B0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291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483A6-B776-4086-8E00-F3A4295E4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137B9-35CE-4A35-A4E6-05E3C44EF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Demonstrate understanding of pharmacokinetics </a:t>
            </a:r>
          </a:p>
          <a:p>
            <a:r>
              <a:rPr lang="en-GB" dirty="0"/>
              <a:t>Use Cockcroft-gault formula in dosage calculation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1448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BB377-C577-43ED-88BE-EDFBA5ACE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Area Under the Curve (AUC) | Definition | AIDSinfo">
            <a:extLst>
              <a:ext uri="{FF2B5EF4-FFF2-40B4-BE49-F238E27FC236}">
                <a16:creationId xmlns:a16="http://schemas.microsoft.com/office/drawing/2014/main" id="{0985CFA5-C48E-45C9-BDFF-E017BD08931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470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D3ED7-1355-4133-9D8F-4FC06C68F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5C997-87A3-491A-98C2-C54A8C7F7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-A measure of how much drug reaches a person's bloodstream in a given period of time after a dose is given. </a:t>
            </a:r>
          </a:p>
          <a:p>
            <a:pPr marL="0" indent="0">
              <a:buNone/>
            </a:pPr>
            <a:r>
              <a:rPr lang="en-GB" dirty="0"/>
              <a:t>-area under the curve is the definite integral of a curve that describes the variation of a drug concentration in blood plasma as a function of time.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-drug concentration is measured at certain discrete points in time and the trapezoidal rule is used to estimate AUC</a:t>
            </a:r>
          </a:p>
        </p:txBody>
      </p:sp>
    </p:spTree>
    <p:extLst>
      <p:ext uri="{BB962C8B-B14F-4D97-AF65-F5344CB8AC3E}">
        <p14:creationId xmlns:p14="http://schemas.microsoft.com/office/powerpoint/2010/main" val="167909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52D81-9D56-4452-B44B-39A1CE630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carboplatin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9A4B2-B7E1-4F33-8B16-D54B5C222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 carboplatin have been noted that toxicities correlate better with area under the curve than body surface area</a:t>
            </a:r>
          </a:p>
          <a:p>
            <a:r>
              <a:rPr lang="en-GB" dirty="0"/>
              <a:t>This estimates how much drug is exposed to the body based on kidney function</a:t>
            </a:r>
          </a:p>
        </p:txBody>
      </p:sp>
    </p:spTree>
    <p:extLst>
      <p:ext uri="{BB962C8B-B14F-4D97-AF65-F5344CB8AC3E}">
        <p14:creationId xmlns:p14="http://schemas.microsoft.com/office/powerpoint/2010/main" val="979411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52E4D-518F-4280-8C29-CD27072B9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formula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BBE24-9D2C-4CEF-9EDE-9DDAD72D5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3600" b="1" dirty="0">
                <a:solidFill>
                  <a:srgbClr val="FF0000"/>
                </a:solidFill>
              </a:rPr>
              <a:t>Dose = AUC (GFR+25)</a:t>
            </a:r>
          </a:p>
          <a:p>
            <a:pPr marL="0" indent="0">
              <a:buNone/>
            </a:pPr>
            <a:r>
              <a:rPr lang="en-GB" dirty="0"/>
              <a:t>AUC= targeted area under the curve </a:t>
            </a:r>
          </a:p>
          <a:p>
            <a:pPr marL="0" indent="0">
              <a:buNone/>
            </a:pPr>
            <a:r>
              <a:rPr lang="en-GB" dirty="0"/>
              <a:t>	Determined by oncologist based therapeutic index</a:t>
            </a:r>
          </a:p>
          <a:p>
            <a:pPr marL="0" indent="0">
              <a:buNone/>
            </a:pPr>
            <a:r>
              <a:rPr lang="en-GB" dirty="0"/>
              <a:t>	Usually 2,5,6 a UAC of 7 gives patient more side effects and 	rarely will you see it been used </a:t>
            </a:r>
          </a:p>
          <a:p>
            <a:pPr marL="0" indent="0">
              <a:buNone/>
            </a:pPr>
            <a:r>
              <a:rPr lang="en-GB" dirty="0"/>
              <a:t>GFR= glomerular filtration rate</a:t>
            </a:r>
          </a:p>
          <a:p>
            <a:pPr marL="0" indent="0">
              <a:buNone/>
            </a:pPr>
            <a:r>
              <a:rPr lang="en-GB" dirty="0"/>
              <a:t>	Estimates kidney functions</a:t>
            </a:r>
          </a:p>
          <a:p>
            <a:pPr marL="0" indent="0">
              <a:buNone/>
            </a:pPr>
            <a:r>
              <a:rPr lang="en-GB" dirty="0"/>
              <a:t>	commonest formula –modified </a:t>
            </a:r>
            <a:r>
              <a:rPr lang="en-GB" b="1" dirty="0"/>
              <a:t>Cockcroft-gault</a:t>
            </a:r>
          </a:p>
          <a:p>
            <a:pPr marL="0" indent="0">
              <a:buNone/>
            </a:pPr>
            <a:r>
              <a:rPr lang="en-GB" dirty="0"/>
              <a:t>	maximum GFR used in AUC is 125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4008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262C5-F72B-4AA8-B458-FA580E1F2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GFR  and CREATININE CREARANCE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25C65-DF3C-4F58-B9FD-9D486B691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MEN-[(140-age)</a:t>
            </a:r>
            <a:r>
              <a:rPr lang="en-GB" dirty="0" err="1"/>
              <a:t>wt</a:t>
            </a:r>
            <a:r>
              <a:rPr lang="en-GB" dirty="0"/>
              <a:t> in kg]/(72Xscr) X1</a:t>
            </a:r>
          </a:p>
          <a:p>
            <a:pPr marL="0" indent="0">
              <a:buNone/>
            </a:pPr>
            <a:r>
              <a:rPr lang="en-GB" dirty="0"/>
              <a:t>Women-[(140-age)</a:t>
            </a:r>
            <a:r>
              <a:rPr lang="en-GB" dirty="0" err="1"/>
              <a:t>wt</a:t>
            </a:r>
            <a:r>
              <a:rPr lang="en-GB" dirty="0"/>
              <a:t> in kg]/(72Xscr) X0.8</a:t>
            </a:r>
          </a:p>
          <a:p>
            <a:pPr marL="0" indent="0">
              <a:buNone/>
            </a:pPr>
            <a:r>
              <a:rPr lang="en-GB" sz="1800" i="1" dirty="0"/>
              <a:t>There are applications for calculation find out the one you are comfortable with</a:t>
            </a:r>
          </a:p>
          <a:p>
            <a:pPr marL="0" indent="0">
              <a:buNone/>
            </a:pPr>
            <a:r>
              <a:rPr lang="en-GB" b="1" dirty="0"/>
              <a:t> </a:t>
            </a:r>
            <a:r>
              <a:rPr lang="en-GB" b="1" dirty="0">
                <a:solidFill>
                  <a:srgbClr val="FF0000"/>
                </a:solidFill>
              </a:rPr>
              <a:t>note adjustments in Cockcroft formula:</a:t>
            </a:r>
          </a:p>
          <a:p>
            <a:pPr marL="0" indent="0">
              <a:buNone/>
            </a:pPr>
            <a:r>
              <a:rPr lang="en-GB" dirty="0"/>
              <a:t>When pts </a:t>
            </a:r>
            <a:r>
              <a:rPr lang="en-GB" dirty="0" err="1"/>
              <a:t>wt</a:t>
            </a:r>
            <a:r>
              <a:rPr lang="en-GB" dirty="0"/>
              <a:t> is more than 125% of the expected (ideal body </a:t>
            </a:r>
            <a:r>
              <a:rPr lang="en-GB" dirty="0" err="1"/>
              <a:t>wt</a:t>
            </a:r>
            <a:r>
              <a:rPr lang="en-GB" dirty="0"/>
              <a:t>) use the adjusted </a:t>
            </a:r>
            <a:r>
              <a:rPr lang="en-GB" dirty="0" err="1"/>
              <a:t>wt</a:t>
            </a:r>
            <a:r>
              <a:rPr lang="en-GB" dirty="0"/>
              <a:t> instead</a:t>
            </a:r>
          </a:p>
          <a:p>
            <a:pPr marL="0" indent="0">
              <a:buNone/>
            </a:pPr>
            <a:r>
              <a:rPr lang="en-GB" dirty="0"/>
              <a:t>In elderly (&gt;65yrs) and serum creatinine is less than 0.8..you will adopt 0.8 as </a:t>
            </a:r>
            <a:r>
              <a:rPr lang="en-GB" dirty="0" err="1"/>
              <a:t>Scr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763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1D795-78E1-40B9-93BF-B93DD2D32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Ideal body weight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59181-2237-4B8A-9556-B27D83E1C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Men =50+0.91(</a:t>
            </a:r>
            <a:r>
              <a:rPr lang="en-GB" dirty="0" err="1"/>
              <a:t>ht</a:t>
            </a:r>
            <a:r>
              <a:rPr lang="en-GB" dirty="0"/>
              <a:t> =152.4cm</a:t>
            </a:r>
          </a:p>
          <a:p>
            <a:r>
              <a:rPr lang="en-GB" dirty="0"/>
              <a:t>Women = 45.5 +0.91 (</a:t>
            </a:r>
            <a:r>
              <a:rPr lang="en-GB" dirty="0" err="1"/>
              <a:t>ht</a:t>
            </a:r>
            <a:r>
              <a:rPr lang="en-GB" dirty="0"/>
              <a:t> -152.4cm) 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this is the matrix system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If </a:t>
            </a:r>
            <a:r>
              <a:rPr lang="en-GB" dirty="0" err="1"/>
              <a:t>pt</a:t>
            </a:r>
            <a:r>
              <a:rPr lang="en-GB" dirty="0"/>
              <a:t> &lt; 152.4cm tall</a:t>
            </a:r>
          </a:p>
          <a:p>
            <a:pPr marL="0" indent="0">
              <a:buNone/>
            </a:pPr>
            <a:r>
              <a:rPr lang="en-GB" dirty="0" err="1"/>
              <a:t>Mayconsider</a:t>
            </a:r>
            <a:r>
              <a:rPr lang="en-GB" dirty="0"/>
              <a:t> subtracting rather than adding</a:t>
            </a:r>
          </a:p>
        </p:txBody>
      </p:sp>
    </p:spTree>
    <p:extLst>
      <p:ext uri="{BB962C8B-B14F-4D97-AF65-F5344CB8AC3E}">
        <p14:creationId xmlns:p14="http://schemas.microsoft.com/office/powerpoint/2010/main" val="1013151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4FDB2-3AF6-4667-8B43-09EEE170F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Adjusted body weight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38327-057A-4213-B8FA-2B2313B50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= [(actual body weight-IBW)X0.4]+IBW</a:t>
            </a:r>
          </a:p>
        </p:txBody>
      </p:sp>
    </p:spTree>
    <p:extLst>
      <p:ext uri="{BB962C8B-B14F-4D97-AF65-F5344CB8AC3E}">
        <p14:creationId xmlns:p14="http://schemas.microsoft.com/office/powerpoint/2010/main" val="3799314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366</Words>
  <Application>Microsoft Office PowerPoint</Application>
  <PresentationFormat>Widescreen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Area under the curve</vt:lpstr>
      <vt:lpstr>PowerPoint Presentation</vt:lpstr>
      <vt:lpstr>PowerPoint Presentation</vt:lpstr>
      <vt:lpstr>definition</vt:lpstr>
      <vt:lpstr>carboplatin</vt:lpstr>
      <vt:lpstr>formula</vt:lpstr>
      <vt:lpstr>GFR  and CREATININE CREARANCE</vt:lpstr>
      <vt:lpstr>Ideal body weight</vt:lpstr>
      <vt:lpstr>Adjusted body weight</vt:lpstr>
      <vt:lpstr>PowerPoint Presentation</vt:lpstr>
      <vt:lpstr>Note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Area under the curve</dc:title>
  <dc:creator>patrick ndegwa</dc:creator>
  <cp:lastModifiedBy>patrick ndegwa</cp:lastModifiedBy>
  <cp:revision>11</cp:revision>
  <dcterms:created xsi:type="dcterms:W3CDTF">2020-03-31T08:39:59Z</dcterms:created>
  <dcterms:modified xsi:type="dcterms:W3CDTF">2020-04-17T17:35:26Z</dcterms:modified>
</cp:coreProperties>
</file>